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handoutMasterIdLst>
    <p:handoutMasterId r:id="rId30"/>
  </p:handoutMasterIdLst>
  <p:sldIdLst>
    <p:sldId id="256" r:id="rId2"/>
    <p:sldId id="257" r:id="rId3"/>
    <p:sldId id="437" r:id="rId4"/>
    <p:sldId id="445" r:id="rId5"/>
    <p:sldId id="446" r:id="rId6"/>
    <p:sldId id="467" r:id="rId7"/>
    <p:sldId id="468" r:id="rId8"/>
    <p:sldId id="469" r:id="rId9"/>
    <p:sldId id="470" r:id="rId10"/>
    <p:sldId id="471" r:id="rId11"/>
    <p:sldId id="472" r:id="rId12"/>
    <p:sldId id="486" r:id="rId13"/>
    <p:sldId id="473" r:id="rId14"/>
    <p:sldId id="474" r:id="rId15"/>
    <p:sldId id="475" r:id="rId16"/>
    <p:sldId id="476" r:id="rId17"/>
    <p:sldId id="477" r:id="rId18"/>
    <p:sldId id="478" r:id="rId19"/>
    <p:sldId id="479" r:id="rId20"/>
    <p:sldId id="480" r:id="rId21"/>
    <p:sldId id="481" r:id="rId22"/>
    <p:sldId id="482" r:id="rId23"/>
    <p:sldId id="483" r:id="rId24"/>
    <p:sldId id="484" r:id="rId25"/>
    <p:sldId id="485" r:id="rId26"/>
    <p:sldId id="443" r:id="rId27"/>
    <p:sldId id="444" r:id="rId2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F45"/>
    <a:srgbClr val="ED58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0" autoAdjust="0"/>
    <p:restoredTop sz="74057" autoAdjust="0"/>
  </p:normalViewPr>
  <p:slideViewPr>
    <p:cSldViewPr snapToGrid="0">
      <p:cViewPr varScale="1">
        <p:scale>
          <a:sx n="52" d="100"/>
          <a:sy n="52" d="100"/>
        </p:scale>
        <p:origin x="1076"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0" d="100"/>
          <a:sy n="60" d="100"/>
        </p:scale>
        <p:origin x="2500"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F98C15-0BA2-4F3E-9EFF-AB1B0CEE96D3}"/>
              </a:ext>
            </a:extLst>
          </p:cNvPr>
          <p:cNvSpPr>
            <a:spLocks noGrp="1"/>
          </p:cNvSpPr>
          <p:nvPr>
            <p:ph type="hdr" sz="quarter"/>
          </p:nvPr>
        </p:nvSpPr>
        <p:spPr>
          <a:xfrm>
            <a:off x="1" y="1"/>
            <a:ext cx="3170238" cy="481013"/>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610CB87-AB06-45BB-AE55-373ABDF1921A}"/>
              </a:ext>
            </a:extLst>
          </p:cNvPr>
          <p:cNvSpPr>
            <a:spLocks noGrp="1"/>
          </p:cNvSpPr>
          <p:nvPr>
            <p:ph type="dt" sz="quarter" idx="1"/>
          </p:nvPr>
        </p:nvSpPr>
        <p:spPr>
          <a:xfrm>
            <a:off x="4143375" y="1"/>
            <a:ext cx="3170238" cy="481013"/>
          </a:xfrm>
          <a:prstGeom prst="rect">
            <a:avLst/>
          </a:prstGeom>
        </p:spPr>
        <p:txBody>
          <a:bodyPr vert="horz" lIns="91440" tIns="45720" rIns="91440" bIns="45720" rtlCol="0"/>
          <a:lstStyle>
            <a:lvl1pPr algn="r">
              <a:defRPr sz="1200"/>
            </a:lvl1pPr>
          </a:lstStyle>
          <a:p>
            <a:fld id="{CEE972CA-4D0C-4797-A35C-B836CC69B1CF}" type="datetimeFigureOut">
              <a:rPr lang="en-AU" smtClean="0"/>
              <a:t>8/04/2019</a:t>
            </a:fld>
            <a:endParaRPr lang="en-AU"/>
          </a:p>
        </p:txBody>
      </p:sp>
      <p:sp>
        <p:nvSpPr>
          <p:cNvPr id="4" name="Footer Placeholder 3">
            <a:extLst>
              <a:ext uri="{FF2B5EF4-FFF2-40B4-BE49-F238E27FC236}">
                <a16:creationId xmlns:a16="http://schemas.microsoft.com/office/drawing/2014/main" id="{CC49921E-88CD-4763-8448-56221AAA5AAC}"/>
              </a:ext>
            </a:extLst>
          </p:cNvPr>
          <p:cNvSpPr>
            <a:spLocks noGrp="1"/>
          </p:cNvSpPr>
          <p:nvPr>
            <p:ph type="ftr" sz="quarter" idx="2"/>
          </p:nvPr>
        </p:nvSpPr>
        <p:spPr>
          <a:xfrm>
            <a:off x="1" y="9120188"/>
            <a:ext cx="3170238" cy="48101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649B32B9-150B-4D66-BB75-EEED0AFB2F8C}"/>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F905FAB1-2C99-42CB-8EB3-4BEA2C5A86BE}" type="slidenum">
              <a:rPr lang="en-AU" smtClean="0"/>
              <a:t>‹#›</a:t>
            </a:fld>
            <a:endParaRPr lang="en-AU"/>
          </a:p>
        </p:txBody>
      </p:sp>
    </p:spTree>
    <p:extLst>
      <p:ext uri="{BB962C8B-B14F-4D97-AF65-F5344CB8AC3E}">
        <p14:creationId xmlns:p14="http://schemas.microsoft.com/office/powerpoint/2010/main" val="23624795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4143589" y="0"/>
            <a:ext cx="3169920" cy="481728"/>
          </a:xfrm>
          <a:prstGeom prst="rect">
            <a:avLst/>
          </a:prstGeom>
        </p:spPr>
        <p:txBody>
          <a:bodyPr vert="horz" lIns="91440" tIns="45720" rIns="91440" bIns="45720" rtlCol="0"/>
          <a:lstStyle>
            <a:lvl1pPr algn="r">
              <a:defRPr sz="1200"/>
            </a:lvl1pPr>
          </a:lstStyle>
          <a:p>
            <a:fld id="{47B26C91-361A-4ACA-8F9A-B8D56653B894}" type="datetimeFigureOut">
              <a:rPr lang="en-AU" smtClean="0"/>
              <a:t>8/04/2019</a:t>
            </a:fld>
            <a:endParaRPr lang="en-AU"/>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6"/>
            <a:ext cx="3169920" cy="48172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4143589" y="9119476"/>
            <a:ext cx="3169920" cy="481727"/>
          </a:xfrm>
          <a:prstGeom prst="rect">
            <a:avLst/>
          </a:prstGeom>
        </p:spPr>
        <p:txBody>
          <a:bodyPr vert="horz" lIns="91440" tIns="45720" rIns="91440" bIns="45720" rtlCol="0" anchor="b"/>
          <a:lstStyle>
            <a:lvl1pPr algn="r">
              <a:defRPr sz="1200"/>
            </a:lvl1pPr>
          </a:lstStyle>
          <a:p>
            <a:fld id="{F60351B9-966A-4530-BA0E-10E78940EB0C}" type="slidenum">
              <a:rPr lang="en-AU" smtClean="0"/>
              <a:t>‹#›</a:t>
            </a:fld>
            <a:endParaRPr lang="en-AU"/>
          </a:p>
        </p:txBody>
      </p:sp>
    </p:spTree>
    <p:extLst>
      <p:ext uri="{BB962C8B-B14F-4D97-AF65-F5344CB8AC3E}">
        <p14:creationId xmlns:p14="http://schemas.microsoft.com/office/powerpoint/2010/main" val="111680897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back to CSIA’s Best Practice and Benchmarks webinar series. In this module…….Module 2, we will be discussing Marketing, Business Development, Sales and Opportunity Management including Financial Management</a:t>
            </a:r>
          </a:p>
        </p:txBody>
      </p:sp>
      <p:sp>
        <p:nvSpPr>
          <p:cNvPr id="4" name="Slide Number Placeholder 3"/>
          <p:cNvSpPr>
            <a:spLocks noGrp="1"/>
          </p:cNvSpPr>
          <p:nvPr>
            <p:ph type="sldNum" sz="quarter" idx="10"/>
          </p:nvPr>
        </p:nvSpPr>
        <p:spPr/>
        <p:txBody>
          <a:bodyPr/>
          <a:lstStyle/>
          <a:p>
            <a:fld id="{F60351B9-966A-4530-BA0E-10E78940EB0C}" type="slidenum">
              <a:rPr lang="en-AU" smtClean="0"/>
              <a:t>1</a:t>
            </a:fld>
            <a:endParaRPr lang="en-AU"/>
          </a:p>
        </p:txBody>
      </p:sp>
    </p:spTree>
    <p:extLst>
      <p:ext uri="{BB962C8B-B14F-4D97-AF65-F5344CB8AC3E}">
        <p14:creationId xmlns:p14="http://schemas.microsoft.com/office/powerpoint/2010/main" val="839637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section is talking about your go/no process. You need to be clear on when to say no to work. Again it comes down to developing a process that reflects your appetite for risk. There are a few tools around including the CSIA’s own proposal risk assessment. You can find that on the CSIA’s connected community site. Another tool is a simple SCOTSMAN analysis. Lets take a quick look at this tool.</a:t>
            </a:r>
          </a:p>
        </p:txBody>
      </p:sp>
      <p:sp>
        <p:nvSpPr>
          <p:cNvPr id="4" name="Slide Number Placeholder 3"/>
          <p:cNvSpPr>
            <a:spLocks noGrp="1"/>
          </p:cNvSpPr>
          <p:nvPr>
            <p:ph type="sldNum" sz="quarter" idx="10"/>
          </p:nvPr>
        </p:nvSpPr>
        <p:spPr/>
        <p:txBody>
          <a:bodyPr/>
          <a:lstStyle/>
          <a:p>
            <a:fld id="{F60351B9-966A-4530-BA0E-10E78940EB0C}" type="slidenum">
              <a:rPr lang="en-AU" smtClean="0"/>
              <a:t>10</a:t>
            </a:fld>
            <a:endParaRPr lang="en-AU"/>
          </a:p>
        </p:txBody>
      </p:sp>
    </p:spTree>
    <p:extLst>
      <p:ext uri="{BB962C8B-B14F-4D97-AF65-F5344CB8AC3E}">
        <p14:creationId xmlns:p14="http://schemas.microsoft.com/office/powerpoint/2010/main" val="2047161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Describe the process from the slide then….</a:t>
            </a:r>
          </a:p>
          <a:p>
            <a:r>
              <a:rPr lang="en-AU" dirty="0"/>
              <a:t> [Show tool on next slide]</a:t>
            </a:r>
          </a:p>
          <a:p>
            <a:endParaRPr lang="en-AU" dirty="0"/>
          </a:p>
        </p:txBody>
      </p:sp>
      <p:sp>
        <p:nvSpPr>
          <p:cNvPr id="4" name="Slide Number Placeholder 3"/>
          <p:cNvSpPr>
            <a:spLocks noGrp="1"/>
          </p:cNvSpPr>
          <p:nvPr>
            <p:ph type="sldNum" sz="quarter" idx="10"/>
          </p:nvPr>
        </p:nvSpPr>
        <p:spPr/>
        <p:txBody>
          <a:bodyPr/>
          <a:lstStyle/>
          <a:p>
            <a:fld id="{F60351B9-966A-4530-BA0E-10E78940EB0C}" type="slidenum">
              <a:rPr lang="en-AU" smtClean="0"/>
              <a:t>11</a:t>
            </a:fld>
            <a:endParaRPr lang="en-AU"/>
          </a:p>
        </p:txBody>
      </p:sp>
    </p:spTree>
    <p:extLst>
      <p:ext uri="{BB962C8B-B14F-4D97-AF65-F5344CB8AC3E}">
        <p14:creationId xmlns:p14="http://schemas.microsoft.com/office/powerpoint/2010/main" val="2355548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simple tool that will guide you to a go/no go decision but again its about what you appetite for risk is. If you would like a copy of this simple tool please email me at tom@latsa.com.au. </a:t>
            </a:r>
          </a:p>
          <a:p>
            <a:endParaRPr lang="en-AU" dirty="0"/>
          </a:p>
        </p:txBody>
      </p:sp>
      <p:sp>
        <p:nvSpPr>
          <p:cNvPr id="4" name="Slide Number Placeholder 3"/>
          <p:cNvSpPr>
            <a:spLocks noGrp="1"/>
          </p:cNvSpPr>
          <p:nvPr>
            <p:ph type="sldNum" sz="quarter" idx="10"/>
          </p:nvPr>
        </p:nvSpPr>
        <p:spPr/>
        <p:txBody>
          <a:bodyPr/>
          <a:lstStyle/>
          <a:p>
            <a:fld id="{F60351B9-966A-4530-BA0E-10E78940EB0C}" type="slidenum">
              <a:rPr lang="en-AU" smtClean="0"/>
              <a:t>12</a:t>
            </a:fld>
            <a:endParaRPr lang="en-AU"/>
          </a:p>
        </p:txBody>
      </p:sp>
    </p:spTree>
    <p:extLst>
      <p:ext uri="{BB962C8B-B14F-4D97-AF65-F5344CB8AC3E}">
        <p14:creationId xmlns:p14="http://schemas.microsoft.com/office/powerpoint/2010/main" val="2533408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If I was to audit you could you tell me for example….</a:t>
            </a:r>
          </a:p>
          <a:p>
            <a:endParaRPr lang="en-AU" dirty="0"/>
          </a:p>
          <a:p>
            <a:r>
              <a:rPr lang="en-AU" dirty="0"/>
              <a:t>What your pipeline of work looks like over the coming six months? Could you tell me what the probability of getting the work is and therefore a forecasted sales revenue? Can you split by location, service or customer for example? You should have method of forecasting work and therefore many valuable things can flow from it like – what’s the forward resource load look like and will we be able to cashflow the work?</a:t>
            </a:r>
          </a:p>
        </p:txBody>
      </p:sp>
      <p:sp>
        <p:nvSpPr>
          <p:cNvPr id="4" name="Slide Number Placeholder 3"/>
          <p:cNvSpPr>
            <a:spLocks noGrp="1"/>
          </p:cNvSpPr>
          <p:nvPr>
            <p:ph type="sldNum" sz="quarter" idx="10"/>
          </p:nvPr>
        </p:nvSpPr>
        <p:spPr/>
        <p:txBody>
          <a:bodyPr/>
          <a:lstStyle/>
          <a:p>
            <a:fld id="{F60351B9-966A-4530-BA0E-10E78940EB0C}" type="slidenum">
              <a:rPr lang="en-AU" smtClean="0"/>
              <a:t>13</a:t>
            </a:fld>
            <a:endParaRPr lang="en-AU"/>
          </a:p>
        </p:txBody>
      </p:sp>
    </p:spTree>
    <p:extLst>
      <p:ext uri="{BB962C8B-B14F-4D97-AF65-F5344CB8AC3E}">
        <p14:creationId xmlns:p14="http://schemas.microsoft.com/office/powerpoint/2010/main" val="2942430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Like terms and conditions it also a good idea to have template for proposals. In this way many areas that are important to cover off on are naturally included for consideration by the person generating the proposal. This includes importantly what is being delivered and what is not. You should always state the assumptions you are making like for example – we assume that the plant will be available on these dates for modification. Other aspects to include are your approach to delivering the solution and an estimated time frame or rough schedule. </a:t>
            </a:r>
          </a:p>
        </p:txBody>
      </p:sp>
      <p:sp>
        <p:nvSpPr>
          <p:cNvPr id="4" name="Slide Number Placeholder 3"/>
          <p:cNvSpPr>
            <a:spLocks noGrp="1"/>
          </p:cNvSpPr>
          <p:nvPr>
            <p:ph type="sldNum" sz="quarter" idx="10"/>
          </p:nvPr>
        </p:nvSpPr>
        <p:spPr/>
        <p:txBody>
          <a:bodyPr/>
          <a:lstStyle/>
          <a:p>
            <a:fld id="{F60351B9-966A-4530-BA0E-10E78940EB0C}" type="slidenum">
              <a:rPr lang="en-AU" smtClean="0"/>
              <a:t>14</a:t>
            </a:fld>
            <a:endParaRPr lang="en-AU"/>
          </a:p>
        </p:txBody>
      </p:sp>
    </p:spTree>
    <p:extLst>
      <p:ext uri="{BB962C8B-B14F-4D97-AF65-F5344CB8AC3E}">
        <p14:creationId xmlns:p14="http://schemas.microsoft.com/office/powerpoint/2010/main" val="2607148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If you see risk you should make the customer aware as well. Having been on many bids teams myself, customers in the main appreciate discussions on risk since they may not have identified them in the first place when mandating the project.  The more you can understand, acknowledge and share risk with your customer the better. Again the CSIA offers for general guidance a proposal risk assessment document on their Connected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Risk can emanate from many areas from commercial through to technical. Whilst its important to identify and control risks its also important not to under or over cook the exercise. Look at risks that if transpired would have a large enough impact and therefore warrant a controlled response.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You can also look for opportunities as well. For instance if the project was delayed through no fault of your own – you could make the customer aware that for example another part of the plant could be upgraded at the same time. Always look for opportunity since risk and opportunity go hand in hand and oftentimes people look at the negative impacts of risk only.</a:t>
            </a:r>
          </a:p>
          <a:p>
            <a:endParaRPr lang="en-AU" dirty="0"/>
          </a:p>
        </p:txBody>
      </p:sp>
      <p:sp>
        <p:nvSpPr>
          <p:cNvPr id="4" name="Slide Number Placeholder 3"/>
          <p:cNvSpPr>
            <a:spLocks noGrp="1"/>
          </p:cNvSpPr>
          <p:nvPr>
            <p:ph type="sldNum" sz="quarter" idx="10"/>
          </p:nvPr>
        </p:nvSpPr>
        <p:spPr/>
        <p:txBody>
          <a:bodyPr/>
          <a:lstStyle/>
          <a:p>
            <a:fld id="{F60351B9-966A-4530-BA0E-10E78940EB0C}" type="slidenum">
              <a:rPr lang="en-AU" smtClean="0"/>
              <a:t>15</a:t>
            </a:fld>
            <a:endParaRPr lang="en-AU"/>
          </a:p>
        </p:txBody>
      </p:sp>
    </p:spTree>
    <p:extLst>
      <p:ext uri="{BB962C8B-B14F-4D97-AF65-F5344CB8AC3E}">
        <p14:creationId xmlns:p14="http://schemas.microsoft.com/office/powerpoint/2010/main" val="3960894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we handle three sections at once. You can’t just put in proposals if you are not going to make a profit and its important to add contingency where uncertainties exists. There needs to be a minimum margin amount set globally or agreed per job internally since some jobs are done to simply enter the new market at a low profit. But beware – your proposals teach the customer what your price is so in general there’s no going to higher prices once you have successfully embedded yourself into the market or with the customer.  A good way to ensure that margins are preserved is to make sure that someone else apart from the author reviews a proposal before it goes out. Its important to have written down who is responsible for generating proposals, reviewing them and finally approving them.</a:t>
            </a:r>
          </a:p>
          <a:p>
            <a:endParaRPr lang="en-AU" dirty="0"/>
          </a:p>
          <a:p>
            <a:r>
              <a:rPr lang="en-AU" dirty="0"/>
              <a:t>Having sent the proposal you’ll need to follow up. There are many good reasons why, including updating the sales pipeline but if it is looking like you are going to win the work you’ll need to staff it. The higher the probability of winning the work demands a similar hardening up of staffing plans to resource the work once it drops. </a:t>
            </a:r>
          </a:p>
        </p:txBody>
      </p:sp>
      <p:sp>
        <p:nvSpPr>
          <p:cNvPr id="4" name="Slide Number Placeholder 3"/>
          <p:cNvSpPr>
            <a:spLocks noGrp="1"/>
          </p:cNvSpPr>
          <p:nvPr>
            <p:ph type="sldNum" sz="quarter" idx="10"/>
          </p:nvPr>
        </p:nvSpPr>
        <p:spPr/>
        <p:txBody>
          <a:bodyPr/>
          <a:lstStyle/>
          <a:p>
            <a:fld id="{F60351B9-966A-4530-BA0E-10E78940EB0C}" type="slidenum">
              <a:rPr lang="en-AU" smtClean="0"/>
              <a:t>16</a:t>
            </a:fld>
            <a:endParaRPr lang="en-AU"/>
          </a:p>
        </p:txBody>
      </p:sp>
    </p:spTree>
    <p:extLst>
      <p:ext uri="{BB962C8B-B14F-4D97-AF65-F5344CB8AC3E}">
        <p14:creationId xmlns:p14="http://schemas.microsoft.com/office/powerpoint/2010/main" val="3744061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is a an auditor looking for here? First off a CSIA auditor is not usually an accredited financial auditor per se and therefore is not providing you with an independent audit that could be construed as a true financial audit. We are however looking for the following:</a:t>
            </a:r>
          </a:p>
          <a:p>
            <a:endParaRPr lang="en-AU" dirty="0"/>
          </a:p>
          <a:p>
            <a:r>
              <a:rPr lang="en-AU" dirty="0"/>
              <a:t>That your financial systems comply with regulation – you might like to show us the results of your latest annual independent 3</a:t>
            </a:r>
            <a:r>
              <a:rPr lang="en-AU" baseline="30000" dirty="0"/>
              <a:t>rd</a:t>
            </a:r>
            <a:r>
              <a:rPr lang="en-AU" dirty="0"/>
              <a:t> party audit as evidence here</a:t>
            </a:r>
          </a:p>
          <a:p>
            <a:r>
              <a:rPr lang="en-AU" dirty="0"/>
              <a:t>Your financial transactions should be traceable to their source and appropriately reconciled </a:t>
            </a:r>
          </a:p>
          <a:p>
            <a:r>
              <a:rPr lang="en-AU" dirty="0"/>
              <a:t>That revenue is recognised using standards ---- for example against Generally Accepted Accounting Practices and….</a:t>
            </a:r>
          </a:p>
          <a:p>
            <a:r>
              <a:rPr lang="en-AU" dirty="0"/>
              <a:t>That WIP, pre-payments and write offs are recorded in the GL and consistent with GAAP</a:t>
            </a:r>
          </a:p>
        </p:txBody>
      </p:sp>
      <p:sp>
        <p:nvSpPr>
          <p:cNvPr id="4" name="Slide Number Placeholder 3"/>
          <p:cNvSpPr>
            <a:spLocks noGrp="1"/>
          </p:cNvSpPr>
          <p:nvPr>
            <p:ph type="sldNum" sz="quarter" idx="10"/>
          </p:nvPr>
        </p:nvSpPr>
        <p:spPr/>
        <p:txBody>
          <a:bodyPr/>
          <a:lstStyle/>
          <a:p>
            <a:fld id="{F60351B9-966A-4530-BA0E-10E78940EB0C}" type="slidenum">
              <a:rPr lang="en-AU" smtClean="0"/>
              <a:t>17</a:t>
            </a:fld>
            <a:endParaRPr lang="en-AU"/>
          </a:p>
        </p:txBody>
      </p:sp>
    </p:spTree>
    <p:extLst>
      <p:ext uri="{BB962C8B-B14F-4D97-AF65-F5344CB8AC3E}">
        <p14:creationId xmlns:p14="http://schemas.microsoft.com/office/powerpoint/2010/main" val="35900049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your company gets bigger you naturally diversify into bigger client bases, different industries and regions etc. That’s not such a bad thing of course since this spreads the risk and enhances the longer term sustainability of the company. It’s a good idea to be able to regularly analyse which areas are the most profitable so that we are not continually throwing money and effort away into unprofitable ideas and similarly adding more effort into areas that are most attractive from a profitability perspective.   </a:t>
            </a:r>
          </a:p>
        </p:txBody>
      </p:sp>
      <p:sp>
        <p:nvSpPr>
          <p:cNvPr id="4" name="Slide Number Placeholder 3"/>
          <p:cNvSpPr>
            <a:spLocks noGrp="1"/>
          </p:cNvSpPr>
          <p:nvPr>
            <p:ph type="sldNum" sz="quarter" idx="10"/>
          </p:nvPr>
        </p:nvSpPr>
        <p:spPr/>
        <p:txBody>
          <a:bodyPr/>
          <a:lstStyle/>
          <a:p>
            <a:fld id="{F60351B9-966A-4530-BA0E-10E78940EB0C}" type="slidenum">
              <a:rPr lang="en-AU" smtClean="0"/>
              <a:t>18</a:t>
            </a:fld>
            <a:endParaRPr lang="en-AU"/>
          </a:p>
        </p:txBody>
      </p:sp>
    </p:spTree>
    <p:extLst>
      <p:ext uri="{BB962C8B-B14F-4D97-AF65-F5344CB8AC3E}">
        <p14:creationId xmlns:p14="http://schemas.microsoft.com/office/powerpoint/2010/main" val="2312669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Similar to the previous section budgets should be prepared as targets for the areas that are of most interest for you from an analysis perspective. This allows you to:</a:t>
            </a:r>
          </a:p>
          <a:p>
            <a:endParaRPr lang="en-AU" dirty="0"/>
          </a:p>
          <a:p>
            <a:r>
              <a:rPr lang="en-AU" dirty="0"/>
              <a:t>            o See where there are issues </a:t>
            </a:r>
          </a:p>
          <a:p>
            <a:pPr lvl="1"/>
            <a:r>
              <a:rPr lang="en-AU" dirty="0"/>
              <a:t>o Model where changes are necessary and their relative impact. And this can be done…</a:t>
            </a:r>
          </a:p>
          <a:p>
            <a:pPr lvl="1"/>
            <a:r>
              <a:rPr lang="en-AU" dirty="0"/>
              <a:t>o On monthly, year to date (YTD), or annual basis as appropriate</a:t>
            </a:r>
          </a:p>
          <a:p>
            <a:pPr lvl="1"/>
            <a:endParaRPr lang="en-AU" dirty="0"/>
          </a:p>
          <a:p>
            <a:pPr lvl="1"/>
            <a:r>
              <a:rPr lang="en-AU" dirty="0"/>
              <a:t>You should use the same account codes for tracking purposes and documented so that any assumptions can be similarly traced to account codes.</a:t>
            </a:r>
          </a:p>
          <a:p>
            <a:pPr lvl="1"/>
            <a:endParaRPr lang="en-AU" dirty="0"/>
          </a:p>
          <a:p>
            <a:pPr lvl="1"/>
            <a:r>
              <a:rPr lang="en-AU" dirty="0"/>
              <a:t>To keep on top of things these should be done on a regular basis and quarterly is the most common time period used.</a:t>
            </a:r>
          </a:p>
          <a:p>
            <a:endParaRPr lang="en-AU" dirty="0"/>
          </a:p>
        </p:txBody>
      </p:sp>
      <p:sp>
        <p:nvSpPr>
          <p:cNvPr id="4" name="Slide Number Placeholder 3"/>
          <p:cNvSpPr>
            <a:spLocks noGrp="1"/>
          </p:cNvSpPr>
          <p:nvPr>
            <p:ph type="sldNum" sz="quarter" idx="10"/>
          </p:nvPr>
        </p:nvSpPr>
        <p:spPr/>
        <p:txBody>
          <a:bodyPr/>
          <a:lstStyle/>
          <a:p>
            <a:fld id="{F60351B9-966A-4530-BA0E-10E78940EB0C}" type="slidenum">
              <a:rPr lang="en-AU" smtClean="0"/>
              <a:t>19</a:t>
            </a:fld>
            <a:endParaRPr lang="en-AU"/>
          </a:p>
        </p:txBody>
      </p:sp>
    </p:spTree>
    <p:extLst>
      <p:ext uri="{BB962C8B-B14F-4D97-AF65-F5344CB8AC3E}">
        <p14:creationId xmlns:p14="http://schemas.microsoft.com/office/powerpoint/2010/main" val="190618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 – I’m Tom Sulda one of the CSIA’s certified global best practice and benchmark auditors</a:t>
            </a:r>
          </a:p>
        </p:txBody>
      </p:sp>
      <p:sp>
        <p:nvSpPr>
          <p:cNvPr id="4" name="Slide Number Placeholder 3"/>
          <p:cNvSpPr>
            <a:spLocks noGrp="1"/>
          </p:cNvSpPr>
          <p:nvPr>
            <p:ph type="sldNum" sz="quarter" idx="10"/>
          </p:nvPr>
        </p:nvSpPr>
        <p:spPr/>
        <p:txBody>
          <a:bodyPr/>
          <a:lstStyle/>
          <a:p>
            <a:fld id="{F60351B9-966A-4530-BA0E-10E78940EB0C}" type="slidenum">
              <a:rPr lang="en-AU" smtClean="0"/>
              <a:t>2</a:t>
            </a:fld>
            <a:endParaRPr lang="en-AU"/>
          </a:p>
        </p:txBody>
      </p:sp>
    </p:spTree>
    <p:extLst>
      <p:ext uri="{BB962C8B-B14F-4D97-AF65-F5344CB8AC3E}">
        <p14:creationId xmlns:p14="http://schemas.microsoft.com/office/powerpoint/2010/main" val="2433173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Cash flow forecasting is vitally important. The better you manage your cashflow the less likely it is that you will need to have a facility at the bank and the impost of interest as an ongoing expense. Forward planning and forecasting is a key business management process as a result.</a:t>
            </a:r>
          </a:p>
          <a:p>
            <a:r>
              <a:rPr lang="en-AU" dirty="0"/>
              <a:t>Things to plan and forecast here are:</a:t>
            </a:r>
          </a:p>
          <a:p>
            <a:endParaRPr lang="en-AU" dirty="0"/>
          </a:p>
          <a:p>
            <a:r>
              <a:rPr lang="en-AU" dirty="0"/>
              <a:t>Accounts payable and receivable</a:t>
            </a:r>
          </a:p>
          <a:p>
            <a:r>
              <a:rPr lang="en-AU" dirty="0"/>
              <a:t>Capital expenditures</a:t>
            </a:r>
          </a:p>
          <a:p>
            <a:r>
              <a:rPr lang="en-AU" dirty="0"/>
              <a:t>Projects and their timings and where they might stack up to produce large cashflow outgoings. Good forward cashflows produced as part of project plans are very helpful here and your project managers should be producing these to assist you.</a:t>
            </a:r>
          </a:p>
          <a:p>
            <a:endParaRPr lang="en-AU" dirty="0"/>
          </a:p>
        </p:txBody>
      </p:sp>
      <p:sp>
        <p:nvSpPr>
          <p:cNvPr id="4" name="Slide Number Placeholder 3"/>
          <p:cNvSpPr>
            <a:spLocks noGrp="1"/>
          </p:cNvSpPr>
          <p:nvPr>
            <p:ph type="sldNum" sz="quarter" idx="10"/>
          </p:nvPr>
        </p:nvSpPr>
        <p:spPr/>
        <p:txBody>
          <a:bodyPr/>
          <a:lstStyle/>
          <a:p>
            <a:fld id="{F60351B9-966A-4530-BA0E-10E78940EB0C}" type="slidenum">
              <a:rPr lang="en-AU" smtClean="0"/>
              <a:t>20</a:t>
            </a:fld>
            <a:endParaRPr lang="en-AU"/>
          </a:p>
        </p:txBody>
      </p:sp>
    </p:spTree>
    <p:extLst>
      <p:ext uri="{BB962C8B-B14F-4D97-AF65-F5344CB8AC3E}">
        <p14:creationId xmlns:p14="http://schemas.microsoft.com/office/powerpoint/2010/main" val="232321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essentially talks to the management of variations and changes. These should have a distinctly different billing procedure to separate them from the scope of work originally agreed with the customer.</a:t>
            </a:r>
          </a:p>
        </p:txBody>
      </p:sp>
      <p:sp>
        <p:nvSpPr>
          <p:cNvPr id="4" name="Slide Number Placeholder 3"/>
          <p:cNvSpPr>
            <a:spLocks noGrp="1"/>
          </p:cNvSpPr>
          <p:nvPr>
            <p:ph type="sldNum" sz="quarter" idx="10"/>
          </p:nvPr>
        </p:nvSpPr>
        <p:spPr/>
        <p:txBody>
          <a:bodyPr/>
          <a:lstStyle/>
          <a:p>
            <a:fld id="{F60351B9-966A-4530-BA0E-10E78940EB0C}" type="slidenum">
              <a:rPr lang="en-AU" smtClean="0"/>
              <a:t>21</a:t>
            </a:fld>
            <a:endParaRPr lang="en-AU"/>
          </a:p>
        </p:txBody>
      </p:sp>
    </p:spTree>
    <p:extLst>
      <p:ext uri="{BB962C8B-B14F-4D97-AF65-F5344CB8AC3E}">
        <p14:creationId xmlns:p14="http://schemas.microsoft.com/office/powerpoint/2010/main" val="1077766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a fact – customers do often pay late. You should have in place a documented policy that describes escalation. The minimum could be your accounting software set up to send automatic late payment advices followed by a phone call and then followed by a formally legally drafted letter to advise of the implications of late payment – that may include late payment interest or as it mentions on the slide some kind of lien against the real estate of the project. Whatever your process is it needs to be, documented, fully understood and consistently implemented by the staff involved. </a:t>
            </a:r>
          </a:p>
        </p:txBody>
      </p:sp>
      <p:sp>
        <p:nvSpPr>
          <p:cNvPr id="4" name="Slide Number Placeholder 3"/>
          <p:cNvSpPr>
            <a:spLocks noGrp="1"/>
          </p:cNvSpPr>
          <p:nvPr>
            <p:ph type="sldNum" sz="quarter" idx="10"/>
          </p:nvPr>
        </p:nvSpPr>
        <p:spPr/>
        <p:txBody>
          <a:bodyPr/>
          <a:lstStyle/>
          <a:p>
            <a:fld id="{F60351B9-966A-4530-BA0E-10E78940EB0C}" type="slidenum">
              <a:rPr lang="en-AU" smtClean="0"/>
              <a:t>22</a:t>
            </a:fld>
            <a:endParaRPr lang="en-AU"/>
          </a:p>
        </p:txBody>
      </p:sp>
    </p:spTree>
    <p:extLst>
      <p:ext uri="{BB962C8B-B14F-4D97-AF65-F5344CB8AC3E}">
        <p14:creationId xmlns:p14="http://schemas.microsoft.com/office/powerpoint/2010/main" val="3114982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we mentioned in Module 1 some companies carry out pre employment police checks for those that handle financial transactions to reduce the risk of embezzlement. </a:t>
            </a:r>
          </a:p>
          <a:p>
            <a:endParaRPr lang="en-AU" dirty="0"/>
          </a:p>
          <a:p>
            <a:r>
              <a:rPr lang="en-AU" dirty="0"/>
              <a:t>There are some good general practices listed on the slide that you might like to include in your policies. </a:t>
            </a:r>
          </a:p>
          <a:p>
            <a:endParaRPr lang="en-AU" dirty="0"/>
          </a:p>
          <a:p>
            <a:r>
              <a:rPr lang="en-AU" dirty="0"/>
              <a:t>And of course a 3</a:t>
            </a:r>
            <a:r>
              <a:rPr lang="en-AU" baseline="30000" dirty="0"/>
              <a:t>rd</a:t>
            </a:r>
            <a:r>
              <a:rPr lang="en-AU" dirty="0"/>
              <a:t> party audit may identify any risk areas here or identify any transactions that are potentially suspect for follow up. </a:t>
            </a:r>
          </a:p>
        </p:txBody>
      </p:sp>
      <p:sp>
        <p:nvSpPr>
          <p:cNvPr id="4" name="Slide Number Placeholder 3"/>
          <p:cNvSpPr>
            <a:spLocks noGrp="1"/>
          </p:cNvSpPr>
          <p:nvPr>
            <p:ph type="sldNum" sz="quarter" idx="10"/>
          </p:nvPr>
        </p:nvSpPr>
        <p:spPr/>
        <p:txBody>
          <a:bodyPr/>
          <a:lstStyle/>
          <a:p>
            <a:fld id="{F60351B9-966A-4530-BA0E-10E78940EB0C}" type="slidenum">
              <a:rPr lang="en-AU" smtClean="0"/>
              <a:t>23</a:t>
            </a:fld>
            <a:endParaRPr lang="en-AU"/>
          </a:p>
        </p:txBody>
      </p:sp>
    </p:spTree>
    <p:extLst>
      <p:ext uri="{BB962C8B-B14F-4D97-AF65-F5344CB8AC3E}">
        <p14:creationId xmlns:p14="http://schemas.microsoft.com/office/powerpoint/2010/main" val="998945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shown on the slide its ideal to have your project accounting system fully integrated into your accounting system. Not only does it allow you to be fully on top of a project’s impact on your cashflow it reduces the effort in entering data from one system to another and mistakes that can occur when this happens. </a:t>
            </a:r>
          </a:p>
          <a:p>
            <a:endParaRPr lang="en-AU" dirty="0"/>
          </a:p>
          <a:p>
            <a:r>
              <a:rPr lang="en-AU" dirty="0"/>
              <a:t>You should be able to see the difference between the performance of the project as budgeted versus its actual performance  and further against its forecasted performance. The second bullet point shows the typical metrics that should be analysed.</a:t>
            </a:r>
          </a:p>
          <a:p>
            <a:r>
              <a:rPr lang="en-AU" dirty="0"/>
              <a:t> </a:t>
            </a:r>
          </a:p>
        </p:txBody>
      </p:sp>
      <p:sp>
        <p:nvSpPr>
          <p:cNvPr id="4" name="Slide Number Placeholder 3"/>
          <p:cNvSpPr>
            <a:spLocks noGrp="1"/>
          </p:cNvSpPr>
          <p:nvPr>
            <p:ph type="sldNum" sz="quarter" idx="10"/>
          </p:nvPr>
        </p:nvSpPr>
        <p:spPr/>
        <p:txBody>
          <a:bodyPr/>
          <a:lstStyle/>
          <a:p>
            <a:fld id="{F60351B9-966A-4530-BA0E-10E78940EB0C}" type="slidenum">
              <a:rPr lang="en-AU" smtClean="0"/>
              <a:t>24</a:t>
            </a:fld>
            <a:endParaRPr lang="en-AU"/>
          </a:p>
        </p:txBody>
      </p:sp>
    </p:spTree>
    <p:extLst>
      <p:ext uri="{BB962C8B-B14F-4D97-AF65-F5344CB8AC3E}">
        <p14:creationId xmlns:p14="http://schemas.microsoft.com/office/powerpoint/2010/main" val="1708240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As an auditor I would expect to see that you have a solid methodology to accurately and consistently measure WIP for partially completed goods and services. WIP is inextricably tied to percentage of completion. Using a percentage of completion that is the ratio of how much we have spent versus how much the total project cost is ultimately inaccurate since work completed could be over or under budget. </a:t>
            </a:r>
          </a:p>
          <a:p>
            <a:endParaRPr lang="en-AU" dirty="0"/>
          </a:p>
          <a:p>
            <a:r>
              <a:rPr lang="en-AU" dirty="0"/>
              <a:t>The method by which you calculate WIP should be consistently understood between project managers and the accounting team.  There should also be a reconciliation of WIP on the balance sheet to WIP itemized at the project level. </a:t>
            </a:r>
          </a:p>
        </p:txBody>
      </p:sp>
      <p:sp>
        <p:nvSpPr>
          <p:cNvPr id="4" name="Slide Number Placeholder 3"/>
          <p:cNvSpPr>
            <a:spLocks noGrp="1"/>
          </p:cNvSpPr>
          <p:nvPr>
            <p:ph type="sldNum" sz="quarter" idx="10"/>
          </p:nvPr>
        </p:nvSpPr>
        <p:spPr/>
        <p:txBody>
          <a:bodyPr/>
          <a:lstStyle/>
          <a:p>
            <a:fld id="{F60351B9-966A-4530-BA0E-10E78940EB0C}" type="slidenum">
              <a:rPr lang="en-AU" smtClean="0"/>
              <a:t>25</a:t>
            </a:fld>
            <a:endParaRPr lang="en-AU"/>
          </a:p>
        </p:txBody>
      </p:sp>
    </p:spTree>
    <p:extLst>
      <p:ext uri="{BB962C8B-B14F-4D97-AF65-F5344CB8AC3E}">
        <p14:creationId xmlns:p14="http://schemas.microsoft.com/office/powerpoint/2010/main" val="320401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Well that’s all for this webinar. In the next webinar we will be looking at the core of solutions development and delivery. Project Management including Systems Development and Lifecycle.</a:t>
            </a:r>
          </a:p>
        </p:txBody>
      </p:sp>
      <p:sp>
        <p:nvSpPr>
          <p:cNvPr id="4" name="Slide Number Placeholder 3"/>
          <p:cNvSpPr>
            <a:spLocks noGrp="1"/>
          </p:cNvSpPr>
          <p:nvPr>
            <p:ph type="sldNum" sz="quarter" idx="10"/>
          </p:nvPr>
        </p:nvSpPr>
        <p:spPr/>
        <p:txBody>
          <a:bodyPr/>
          <a:lstStyle/>
          <a:p>
            <a:fld id="{F60351B9-966A-4530-BA0E-10E78940EB0C}" type="slidenum">
              <a:rPr lang="en-AU" smtClean="0"/>
              <a:t>26</a:t>
            </a:fld>
            <a:endParaRPr lang="en-AU"/>
          </a:p>
        </p:txBody>
      </p:sp>
    </p:spTree>
    <p:extLst>
      <p:ext uri="{BB962C8B-B14F-4D97-AF65-F5344CB8AC3E}">
        <p14:creationId xmlns:p14="http://schemas.microsoft.com/office/powerpoint/2010/main" val="1840507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Again if you have any suggestions to improve these webinars please drop me a line</a:t>
            </a:r>
          </a:p>
          <a:p>
            <a:endParaRPr lang="en-AU" dirty="0"/>
          </a:p>
          <a:p>
            <a:r>
              <a:rPr lang="en-AU" dirty="0"/>
              <a:t>Thanks for listening and I hope you will join me next time for Module 3</a:t>
            </a:r>
          </a:p>
          <a:p>
            <a:endParaRPr lang="en-AU" dirty="0"/>
          </a:p>
          <a:p>
            <a:r>
              <a:rPr lang="en-AU" dirty="0"/>
              <a:t>Thanks and have a great day! </a:t>
            </a:r>
          </a:p>
        </p:txBody>
      </p:sp>
      <p:sp>
        <p:nvSpPr>
          <p:cNvPr id="4" name="Slide Number Placeholder 3"/>
          <p:cNvSpPr>
            <a:spLocks noGrp="1"/>
          </p:cNvSpPr>
          <p:nvPr>
            <p:ph type="sldNum" sz="quarter" idx="10"/>
          </p:nvPr>
        </p:nvSpPr>
        <p:spPr/>
        <p:txBody>
          <a:bodyPr/>
          <a:lstStyle/>
          <a:p>
            <a:fld id="{F60351B9-966A-4530-BA0E-10E78940EB0C}" type="slidenum">
              <a:rPr lang="en-AU" smtClean="0"/>
              <a:t>27</a:t>
            </a:fld>
            <a:endParaRPr lang="en-AU"/>
          </a:p>
        </p:txBody>
      </p:sp>
    </p:spTree>
    <p:extLst>
      <p:ext uri="{BB962C8B-B14F-4D97-AF65-F5344CB8AC3E}">
        <p14:creationId xmlns:p14="http://schemas.microsoft.com/office/powerpoint/2010/main" val="2880165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large section and covers all the processes from brand awareness to proposal generation and approval. A quick look at the list on the slide indicates that there are many elements in a solid sales marketing and BD process.</a:t>
            </a:r>
          </a:p>
          <a:p>
            <a:endParaRPr lang="en-AU" dirty="0"/>
          </a:p>
          <a:p>
            <a:endParaRPr lang="en-AU" dirty="0"/>
          </a:p>
        </p:txBody>
      </p:sp>
      <p:sp>
        <p:nvSpPr>
          <p:cNvPr id="4" name="Slide Number Placeholder 3"/>
          <p:cNvSpPr>
            <a:spLocks noGrp="1"/>
          </p:cNvSpPr>
          <p:nvPr>
            <p:ph type="sldNum" sz="quarter" idx="10"/>
          </p:nvPr>
        </p:nvSpPr>
        <p:spPr/>
        <p:txBody>
          <a:bodyPr/>
          <a:lstStyle/>
          <a:p>
            <a:fld id="{F60351B9-966A-4530-BA0E-10E78940EB0C}" type="slidenum">
              <a:rPr lang="en-AU" smtClean="0"/>
              <a:t>3</a:t>
            </a:fld>
            <a:endParaRPr lang="en-AU"/>
          </a:p>
        </p:txBody>
      </p:sp>
    </p:spTree>
    <p:extLst>
      <p:ext uri="{BB962C8B-B14F-4D97-AF65-F5344CB8AC3E}">
        <p14:creationId xmlns:p14="http://schemas.microsoft.com/office/powerpoint/2010/main" val="169950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Today’s presentation covers </a:t>
            </a:r>
          </a:p>
          <a:p>
            <a:endParaRPr lang="en-AU" dirty="0"/>
          </a:p>
          <a:p>
            <a:r>
              <a:rPr lang="en-AU" dirty="0"/>
              <a:t>Read from slide then……..</a:t>
            </a:r>
          </a:p>
          <a:p>
            <a:endParaRPr lang="en-AU" dirty="0"/>
          </a:p>
          <a:p>
            <a:r>
              <a:rPr lang="en-AU" dirty="0"/>
              <a:t>As a reminder – each scoreable part of the standard is shown in its entirety on each slide in the deck and I will provide an overview of a each as I go along. If you want to take a closer look and spend some time looking at the slide in more detail – simply pause the presentation.</a:t>
            </a:r>
          </a:p>
          <a:p>
            <a:endParaRPr lang="en-AU" dirty="0"/>
          </a:p>
          <a:p>
            <a:r>
              <a:rPr lang="en-AU" dirty="0"/>
              <a:t>Please note to save time we are focussing on the scoreable sections – reading the standard in its entirety however does give you a good over view on the wider aspects of best practice for system integrators</a:t>
            </a:r>
          </a:p>
          <a:p>
            <a:endParaRPr lang="en-AU" dirty="0"/>
          </a:p>
          <a:p>
            <a:r>
              <a:rPr lang="en-AU" dirty="0"/>
              <a:t>And with that comment we I’ll move straight onto Section 3</a:t>
            </a:r>
          </a:p>
        </p:txBody>
      </p:sp>
      <p:sp>
        <p:nvSpPr>
          <p:cNvPr id="4" name="Slide Number Placeholder 3"/>
          <p:cNvSpPr>
            <a:spLocks noGrp="1"/>
          </p:cNvSpPr>
          <p:nvPr>
            <p:ph type="sldNum" sz="quarter" idx="10"/>
          </p:nvPr>
        </p:nvSpPr>
        <p:spPr/>
        <p:txBody>
          <a:bodyPr/>
          <a:lstStyle/>
          <a:p>
            <a:fld id="{F60351B9-966A-4530-BA0E-10E78940EB0C}" type="slidenum">
              <a:rPr lang="en-AU" smtClean="0"/>
              <a:t>4</a:t>
            </a:fld>
            <a:endParaRPr lang="en-AU"/>
          </a:p>
        </p:txBody>
      </p:sp>
    </p:spTree>
    <p:extLst>
      <p:ext uri="{BB962C8B-B14F-4D97-AF65-F5344CB8AC3E}">
        <p14:creationId xmlns:p14="http://schemas.microsoft.com/office/powerpoint/2010/main" val="836677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Your unique selling proposition or USP that we talked about in Module 1 will go some way to defining you value proposition for each service that you offer. You could for argument sake offer full design, build, installation, commissioning and ongoing service. That could also include working especially close with your customer on agreed deliverables or even safety included in anything that you do. Either way it needs to be clear to you and your customer. Its no surprise that value propositions will find their way into marketing collateral. Value propositions are your opportunity to differentiate yourself from your competitors and often talk about value adding services that are inclusive of the price. You can develop your value proposition by actually asking your customers what they value about your current services and any that they would like to see you offer in the future.</a:t>
            </a:r>
          </a:p>
          <a:p>
            <a:endParaRPr lang="en-AU" dirty="0"/>
          </a:p>
          <a:p>
            <a:r>
              <a:rPr lang="en-AU" dirty="0"/>
              <a:t>If you plan to offer an additional service….. the work to get to that point should be included in medium to long range plans.</a:t>
            </a:r>
          </a:p>
        </p:txBody>
      </p:sp>
      <p:sp>
        <p:nvSpPr>
          <p:cNvPr id="4" name="Slide Number Placeholder 3"/>
          <p:cNvSpPr>
            <a:spLocks noGrp="1"/>
          </p:cNvSpPr>
          <p:nvPr>
            <p:ph type="sldNum" sz="quarter" idx="10"/>
          </p:nvPr>
        </p:nvSpPr>
        <p:spPr/>
        <p:txBody>
          <a:bodyPr/>
          <a:lstStyle/>
          <a:p>
            <a:fld id="{F60351B9-966A-4530-BA0E-10E78940EB0C}" type="slidenum">
              <a:rPr lang="en-AU" smtClean="0"/>
              <a:t>5</a:t>
            </a:fld>
            <a:endParaRPr lang="en-AU"/>
          </a:p>
        </p:txBody>
      </p:sp>
    </p:spTree>
    <p:extLst>
      <p:ext uri="{BB962C8B-B14F-4D97-AF65-F5344CB8AC3E}">
        <p14:creationId xmlns:p14="http://schemas.microsoft.com/office/powerpoint/2010/main" val="175384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we are talking about who owns the IP you develop and in the main they form part of your standard terms and conditions. The most common model is where the integrator retains ownership of their IP with the customer granted an exclusive license to it – and within that they may not on-sell the IP. If it is the case that the customer wants to exclusively own the IP - in this case it would normally carry a premium on the contract price or some kind of royalty payment. </a:t>
            </a:r>
          </a:p>
        </p:txBody>
      </p:sp>
      <p:sp>
        <p:nvSpPr>
          <p:cNvPr id="4" name="Slide Number Placeholder 3"/>
          <p:cNvSpPr>
            <a:spLocks noGrp="1"/>
          </p:cNvSpPr>
          <p:nvPr>
            <p:ph type="sldNum" sz="quarter" idx="10"/>
          </p:nvPr>
        </p:nvSpPr>
        <p:spPr/>
        <p:txBody>
          <a:bodyPr/>
          <a:lstStyle/>
          <a:p>
            <a:fld id="{F60351B9-966A-4530-BA0E-10E78940EB0C}" type="slidenum">
              <a:rPr lang="en-AU" smtClean="0"/>
              <a:t>6</a:t>
            </a:fld>
            <a:endParaRPr lang="en-AU"/>
          </a:p>
        </p:txBody>
      </p:sp>
    </p:spTree>
    <p:extLst>
      <p:ext uri="{BB962C8B-B14F-4D97-AF65-F5344CB8AC3E}">
        <p14:creationId xmlns:p14="http://schemas.microsoft.com/office/powerpoint/2010/main" val="487567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Most of the time as integrators we don’t start a solution from scratch. These are items we re-use whether it be a piece of unique functional code for an say a beer brewing or pasteurisation process. Either way the terms of its use by a customer needs to be clearly set out. There are of course ways to lock down the code so that only the integrator can access it for modification</a:t>
            </a:r>
          </a:p>
        </p:txBody>
      </p:sp>
      <p:sp>
        <p:nvSpPr>
          <p:cNvPr id="4" name="Slide Number Placeholder 3"/>
          <p:cNvSpPr>
            <a:spLocks noGrp="1"/>
          </p:cNvSpPr>
          <p:nvPr>
            <p:ph type="sldNum" sz="quarter" idx="10"/>
          </p:nvPr>
        </p:nvSpPr>
        <p:spPr/>
        <p:txBody>
          <a:bodyPr/>
          <a:lstStyle/>
          <a:p>
            <a:fld id="{F60351B9-966A-4530-BA0E-10E78940EB0C}" type="slidenum">
              <a:rPr lang="en-AU" smtClean="0"/>
              <a:t>7</a:t>
            </a:fld>
            <a:endParaRPr lang="en-AU"/>
          </a:p>
        </p:txBody>
      </p:sp>
    </p:spTree>
    <p:extLst>
      <p:ext uri="{BB962C8B-B14F-4D97-AF65-F5344CB8AC3E}">
        <p14:creationId xmlns:p14="http://schemas.microsoft.com/office/powerpoint/2010/main" val="1563971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we are talking a little more deeply about terms and conditions. It’s a good idea to have a template for your standard terms and conditions. You need to be clear about whose terms and conditions the contract is tied to – is it yours, the customers or perhaps an agreed negotiated position on a combination of theirs and yours. Either way they need to be clear unambiguous and agreed. Its very easy to get blind sided by the size of the contract and then find down the track that the terms and conditions you have signed up to have lead to additional costs or at worst you make a loss on the work.</a:t>
            </a:r>
          </a:p>
          <a:p>
            <a:endParaRPr lang="en-AU" dirty="0"/>
          </a:p>
          <a:p>
            <a:r>
              <a:rPr lang="en-AU" dirty="0"/>
              <a:t>With this in mind it’s a good idea to have a resource you can contract in to review the commercials or send your estimators off to a course that specifically deals with commercial contract language. I know that in our training business our instructor for our estimation course is a highly experienced estimator with decades to SI experience. As you can imagine his services are in great demand.  </a:t>
            </a:r>
          </a:p>
        </p:txBody>
      </p:sp>
      <p:sp>
        <p:nvSpPr>
          <p:cNvPr id="4" name="Slide Number Placeholder 3"/>
          <p:cNvSpPr>
            <a:spLocks noGrp="1"/>
          </p:cNvSpPr>
          <p:nvPr>
            <p:ph type="sldNum" sz="quarter" idx="10"/>
          </p:nvPr>
        </p:nvSpPr>
        <p:spPr/>
        <p:txBody>
          <a:bodyPr/>
          <a:lstStyle/>
          <a:p>
            <a:fld id="{F60351B9-966A-4530-BA0E-10E78940EB0C}" type="slidenum">
              <a:rPr lang="en-AU" smtClean="0"/>
              <a:t>8</a:t>
            </a:fld>
            <a:endParaRPr lang="en-AU"/>
          </a:p>
        </p:txBody>
      </p:sp>
    </p:spTree>
    <p:extLst>
      <p:ext uri="{BB962C8B-B14F-4D97-AF65-F5344CB8AC3E}">
        <p14:creationId xmlns:p14="http://schemas.microsoft.com/office/powerpoint/2010/main" val="2317848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Again the standard reinforces the value of reviewing commercials. You should have an established process for review and a person or persons that are authorised and competent (by training or formal qualification in law) to carry out the review. A lot of what you will accept goes towards your organisations appetite for risk. Some companies are risk averse all the way to high appetites for risk. It must be said that new start ups have high appetites for risk until that very first instance they are burnt.</a:t>
            </a:r>
          </a:p>
          <a:p>
            <a:endParaRPr lang="en-AU" dirty="0"/>
          </a:p>
          <a:p>
            <a:r>
              <a:rPr lang="en-AU" dirty="0"/>
              <a:t>And one final thing – you may well have a proposal accepted by a customer and presume that your terms and conditions apply. Be careful that the purchase order you receive does not negate your terms and conditions.</a:t>
            </a:r>
          </a:p>
        </p:txBody>
      </p:sp>
      <p:sp>
        <p:nvSpPr>
          <p:cNvPr id="4" name="Slide Number Placeholder 3"/>
          <p:cNvSpPr>
            <a:spLocks noGrp="1"/>
          </p:cNvSpPr>
          <p:nvPr>
            <p:ph type="sldNum" sz="quarter" idx="10"/>
          </p:nvPr>
        </p:nvSpPr>
        <p:spPr/>
        <p:txBody>
          <a:bodyPr/>
          <a:lstStyle/>
          <a:p>
            <a:fld id="{F60351B9-966A-4530-BA0E-10E78940EB0C}" type="slidenum">
              <a:rPr lang="en-AU" smtClean="0"/>
              <a:t>9</a:t>
            </a:fld>
            <a:endParaRPr lang="en-AU"/>
          </a:p>
        </p:txBody>
      </p:sp>
    </p:spTree>
    <p:extLst>
      <p:ext uri="{BB962C8B-B14F-4D97-AF65-F5344CB8AC3E}">
        <p14:creationId xmlns:p14="http://schemas.microsoft.com/office/powerpoint/2010/main" val="3645600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8F2033-2F9C-4652-A730-0940C1DEB022}"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532653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97F8F9-16D3-4F96-9BBF-6C6970601275}"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200214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F204EA-F709-4BA7-90B6-B137D1EC3C73}"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50166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9261F7-F210-4594-A3E6-95037CD368EE}"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6037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377D90-1038-47AB-8132-C76A7D261810}" type="datetime1">
              <a:rPr lang="en-AU" smtClean="0"/>
              <a:t>8/04/2019</a:t>
            </a:fld>
            <a:endParaRPr lang="en-AU"/>
          </a:p>
        </p:txBody>
      </p:sp>
      <p:sp>
        <p:nvSpPr>
          <p:cNvPr id="5" name="Footer Placeholder 4"/>
          <p:cNvSpPr>
            <a:spLocks noGrp="1"/>
          </p:cNvSpPr>
          <p:nvPr>
            <p:ph type="ftr" sz="quarter" idx="11"/>
          </p:nvPr>
        </p:nvSpPr>
        <p:spPr/>
        <p:txBody>
          <a:bodyPr/>
          <a:lstStyle/>
          <a:p>
            <a:r>
              <a:rPr lang="en-AU"/>
              <a:t>Copyright Latsa Learning Services Pty Ltd Australia 2018</a:t>
            </a:r>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82056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4FC92C-63F5-4569-BE2F-E012794D1A92}" type="datetime1">
              <a:rPr lang="en-AU" smtClean="0"/>
              <a:t>8/04/2019</a:t>
            </a:fld>
            <a:endParaRPr lang="en-AU"/>
          </a:p>
        </p:txBody>
      </p:sp>
      <p:sp>
        <p:nvSpPr>
          <p:cNvPr id="6" name="Footer Placeholder 5"/>
          <p:cNvSpPr>
            <a:spLocks noGrp="1"/>
          </p:cNvSpPr>
          <p:nvPr>
            <p:ph type="ftr" sz="quarter" idx="11"/>
          </p:nvPr>
        </p:nvSpPr>
        <p:spPr/>
        <p:txBody>
          <a:bodyPr/>
          <a:lstStyle/>
          <a:p>
            <a:r>
              <a:rPr lang="en-AU"/>
              <a:t>Copyright Latsa Learning Services Pty Ltd Australia 2018</a:t>
            </a:r>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88071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B9C258-D3E0-4319-9F3A-77775529F0D7}" type="datetime1">
              <a:rPr lang="en-AU" smtClean="0"/>
              <a:t>8/04/2019</a:t>
            </a:fld>
            <a:endParaRPr lang="en-AU"/>
          </a:p>
        </p:txBody>
      </p:sp>
      <p:sp>
        <p:nvSpPr>
          <p:cNvPr id="8" name="Footer Placeholder 7"/>
          <p:cNvSpPr>
            <a:spLocks noGrp="1"/>
          </p:cNvSpPr>
          <p:nvPr>
            <p:ph type="ftr" sz="quarter" idx="11"/>
          </p:nvPr>
        </p:nvSpPr>
        <p:spPr/>
        <p:txBody>
          <a:bodyPr/>
          <a:lstStyle/>
          <a:p>
            <a:r>
              <a:rPr lang="en-AU"/>
              <a:t>Copyright Latsa Learning Services Pty Ltd Australia 2018</a:t>
            </a:r>
          </a:p>
        </p:txBody>
      </p:sp>
      <p:sp>
        <p:nvSpPr>
          <p:cNvPr id="9" name="Slide Number Placeholder 8"/>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80291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E75F98-879B-4DD8-8E03-2729089E5419}" type="datetime1">
              <a:rPr lang="en-AU" smtClean="0"/>
              <a:t>8/04/2019</a:t>
            </a:fld>
            <a:endParaRPr lang="en-AU"/>
          </a:p>
        </p:txBody>
      </p:sp>
      <p:sp>
        <p:nvSpPr>
          <p:cNvPr id="4" name="Footer Placeholder 3"/>
          <p:cNvSpPr>
            <a:spLocks noGrp="1"/>
          </p:cNvSpPr>
          <p:nvPr>
            <p:ph type="ftr" sz="quarter" idx="11"/>
          </p:nvPr>
        </p:nvSpPr>
        <p:spPr/>
        <p:txBody>
          <a:bodyPr/>
          <a:lstStyle/>
          <a:p>
            <a:r>
              <a:rPr lang="en-AU"/>
              <a:t>Copyright Latsa Learning Services Pty Ltd Australia 2018</a:t>
            </a:r>
          </a:p>
        </p:txBody>
      </p:sp>
      <p:sp>
        <p:nvSpPr>
          <p:cNvPr id="5" name="Slide Number Placeholder 4"/>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77281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389CF-53F3-47C2-A6D0-10951C2D9A09}" type="datetime1">
              <a:rPr lang="en-AU" smtClean="0"/>
              <a:t>8/04/2019</a:t>
            </a:fld>
            <a:endParaRPr lang="en-AU"/>
          </a:p>
        </p:txBody>
      </p:sp>
      <p:sp>
        <p:nvSpPr>
          <p:cNvPr id="3" name="Footer Placeholder 2"/>
          <p:cNvSpPr>
            <a:spLocks noGrp="1"/>
          </p:cNvSpPr>
          <p:nvPr>
            <p:ph type="ftr" sz="quarter" idx="11"/>
          </p:nvPr>
        </p:nvSpPr>
        <p:spPr/>
        <p:txBody>
          <a:bodyPr/>
          <a:lstStyle/>
          <a:p>
            <a:r>
              <a:rPr lang="en-AU"/>
              <a:t>Copyright Latsa Learning Services Pty Ltd Australia 2018</a:t>
            </a:r>
          </a:p>
        </p:txBody>
      </p:sp>
      <p:sp>
        <p:nvSpPr>
          <p:cNvPr id="4" name="Slide Number Placeholder 3"/>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1541278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A75BC4-E828-46D1-818D-375718F351DC}" type="datetime1">
              <a:rPr lang="en-AU" smtClean="0"/>
              <a:t>8/04/2019</a:t>
            </a:fld>
            <a:endParaRPr lang="en-AU"/>
          </a:p>
        </p:txBody>
      </p:sp>
      <p:sp>
        <p:nvSpPr>
          <p:cNvPr id="6" name="Footer Placeholder 5"/>
          <p:cNvSpPr>
            <a:spLocks noGrp="1"/>
          </p:cNvSpPr>
          <p:nvPr>
            <p:ph type="ftr" sz="quarter" idx="11"/>
          </p:nvPr>
        </p:nvSpPr>
        <p:spPr/>
        <p:txBody>
          <a:bodyPr/>
          <a:lstStyle/>
          <a:p>
            <a:r>
              <a:rPr lang="en-AU"/>
              <a:t>Copyright Latsa Learning Services Pty Ltd Australia 2018</a:t>
            </a:r>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684811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0BAB12-FE96-40DB-84F2-0A7A89B84DB7}" type="datetime1">
              <a:rPr lang="en-AU" smtClean="0"/>
              <a:t>8/04/2019</a:t>
            </a:fld>
            <a:endParaRPr lang="en-AU"/>
          </a:p>
        </p:txBody>
      </p:sp>
      <p:sp>
        <p:nvSpPr>
          <p:cNvPr id="6" name="Footer Placeholder 5"/>
          <p:cNvSpPr>
            <a:spLocks noGrp="1"/>
          </p:cNvSpPr>
          <p:nvPr>
            <p:ph type="ftr" sz="quarter" idx="11"/>
          </p:nvPr>
        </p:nvSpPr>
        <p:spPr/>
        <p:txBody>
          <a:bodyPr/>
          <a:lstStyle/>
          <a:p>
            <a:r>
              <a:rPr lang="en-AU"/>
              <a:t>Copyright Latsa Learning Services Pty Ltd Australia 2018</a:t>
            </a:r>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423772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83B1C-FBF5-42A5-B962-7ABDF2EB2D21}" type="datetime1">
              <a:rPr lang="en-AU" smtClean="0"/>
              <a:t>8/04/2019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Copyright Latsa Learning Services Pty Ltd Australia 2018</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6199F-1F1F-43D1-A222-2E9FE502CBFB}" type="slidenum">
              <a:rPr lang="en-AU" smtClean="0"/>
              <a:t>‹#›</a:t>
            </a:fld>
            <a:endParaRPr lang="en-AU"/>
          </a:p>
        </p:txBody>
      </p:sp>
    </p:spTree>
    <p:extLst>
      <p:ext uri="{BB962C8B-B14F-4D97-AF65-F5344CB8AC3E}">
        <p14:creationId xmlns:p14="http://schemas.microsoft.com/office/powerpoint/2010/main" val="39033912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9.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0.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1.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2.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5.xml"/><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JP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mailto:tom@latsa.com.au" TargetMode="External"/><Relationship Id="rId5" Type="http://schemas.openxmlformats.org/officeDocument/2006/relationships/image" Target="../media/image1.png"/><Relationship Id="rId4" Type="http://schemas.openxmlformats.org/officeDocument/2006/relationships/notesSlide" Target="../notesSlides/notesSlide27.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8BA58E6-BB37-440D-A308-C36D932CA721}"/>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525179" y="2645230"/>
            <a:ext cx="11247721" cy="2387600"/>
          </a:xfrm>
        </p:spPr>
        <p:txBody>
          <a:bodyPr>
            <a:normAutofit fontScale="90000"/>
          </a:bodyPr>
          <a:lstStyle/>
          <a:p>
            <a:r>
              <a:rPr lang="en-AU" dirty="0">
                <a:latin typeface="Open sans"/>
              </a:rPr>
              <a:t>CSIA BP&amp;B Webinar Series</a:t>
            </a:r>
            <a:br>
              <a:rPr lang="en-AU" dirty="0">
                <a:latin typeface="Open sans"/>
              </a:rPr>
            </a:br>
            <a:r>
              <a:rPr lang="en-AU" dirty="0">
                <a:latin typeface="Open sans"/>
              </a:rPr>
              <a:t>Module 2</a:t>
            </a:r>
            <a:br>
              <a:rPr lang="en-AU" dirty="0">
                <a:latin typeface="Open sans"/>
              </a:rPr>
            </a:br>
            <a:r>
              <a:rPr lang="en-AU" dirty="0">
                <a:latin typeface="Open sans"/>
              </a:rPr>
              <a:t>Marketing, BD, Sales and Opportunity Management</a:t>
            </a:r>
            <a:br>
              <a:rPr lang="en-AU" dirty="0">
                <a:latin typeface="Open sans"/>
              </a:rPr>
            </a:br>
            <a:r>
              <a:rPr lang="en-AU" dirty="0">
                <a:latin typeface="Open sans"/>
              </a:rPr>
              <a:t>Financial Management</a:t>
            </a:r>
          </a:p>
        </p:txBody>
      </p:sp>
      <p:pic>
        <p:nvPicPr>
          <p:cNvPr id="4" name="Picture 3">
            <a:extLst>
              <a:ext uri="{FF2B5EF4-FFF2-40B4-BE49-F238E27FC236}">
                <a16:creationId xmlns:a16="http://schemas.microsoft.com/office/drawing/2014/main" id="{9B5D2121-B41B-4785-9445-09FD902A0D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7" name="Audio 6">
            <a:hlinkClick r:id="" action="ppaction://media"/>
            <a:extLst>
              <a:ext uri="{FF2B5EF4-FFF2-40B4-BE49-F238E27FC236}">
                <a16:creationId xmlns:a16="http://schemas.microsoft.com/office/drawing/2014/main" id="{62318595-9282-4D30-84B8-EBCA1B4860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8" name="Picture 7">
            <a:extLst>
              <a:ext uri="{FF2B5EF4-FFF2-40B4-BE49-F238E27FC236}">
                <a16:creationId xmlns:a16="http://schemas.microsoft.com/office/drawing/2014/main" id="{0F12D130-5A08-4F22-9C1D-EA50EDE113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1" name="Footer Placeholder 4">
            <a:extLst>
              <a:ext uri="{FF2B5EF4-FFF2-40B4-BE49-F238E27FC236}">
                <a16:creationId xmlns:a16="http://schemas.microsoft.com/office/drawing/2014/main" id="{6AE63959-DE2E-4C7A-8C4A-53CC8D0D0CCF}"/>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940145456"/>
      </p:ext>
    </p:extLst>
  </p:cSld>
  <p:clrMapOvr>
    <a:masterClrMapping/>
  </p:clrMapOvr>
  <mc:AlternateContent xmlns:mc="http://schemas.openxmlformats.org/markup-compatibility/2006" xmlns:p14="http://schemas.microsoft.com/office/powerpoint/2010/main">
    <mc:Choice Requires="p14">
      <p:transition spd="slow" p14:dur="2000" advTm="18904"/>
    </mc:Choice>
    <mc:Fallback xmlns="">
      <p:transition spd="slow" advTm="18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93148"/>
            <a:ext cx="12166326" cy="1148080"/>
          </a:xfrm>
        </p:spPr>
        <p:txBody>
          <a:bodyPr anchor="ctr" anchorCtr="0">
            <a:normAutofit/>
          </a:bodyPr>
          <a:lstStyle/>
          <a:p>
            <a:r>
              <a:rPr lang="en-AU" sz="3600" dirty="0">
                <a:latin typeface="Open sans"/>
              </a:rPr>
              <a:t> </a:t>
            </a:r>
            <a:r>
              <a:rPr lang="en-AU" sz="2800" dirty="0">
                <a:latin typeface="Open sans"/>
              </a:rPr>
              <a:t>Section 3</a:t>
            </a:r>
            <a:br>
              <a:rPr lang="en-AU" sz="2800" dirty="0">
                <a:latin typeface="Open sans"/>
              </a:rPr>
            </a:br>
            <a:r>
              <a:rPr lang="en-AU" sz="2800" dirty="0">
                <a:latin typeface="Open sans"/>
              </a:rPr>
              <a:t>Marketing, BD, S&amp;O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65522" y="1649829"/>
            <a:ext cx="11810578" cy="4585871"/>
          </a:xfrm>
          <a:prstGeom prst="rect">
            <a:avLst/>
          </a:prstGeom>
          <a:noFill/>
        </p:spPr>
        <p:txBody>
          <a:bodyPr wrap="square" rtlCol="0">
            <a:spAutoFit/>
          </a:bodyPr>
          <a:lstStyle/>
          <a:p>
            <a:r>
              <a:rPr lang="en-AU" b="1" dirty="0"/>
              <a:t>3.4.1 Does the integrator have a documented policy for evaluating opportunities prior to making a decision to pursue? Does the policy include the criteria that define opportunities that they will not pursue? </a:t>
            </a:r>
            <a:endParaRPr lang="en-AU" dirty="0"/>
          </a:p>
          <a:p>
            <a:r>
              <a:rPr lang="en-AU" dirty="0"/>
              <a:t>• </a:t>
            </a:r>
            <a:r>
              <a:rPr lang="en-AU" sz="1400" dirty="0"/>
              <a:t>Account discovery, qualification, and tactical pursuit all require that specific criteria be met going from one step to the other. A basis or set of guidelines should be determined as to what type of client (industry, location, specialization of needs, preference to work with integrators, etc.) best fits the integrator’s abilities to provide the same. Qualification of opportunities covers various aspects, such as the funding situation, the opportunity timeline, the client’s typical proposal and/or contractual requirements, the competition, etc. Every opportunity should be evaluated against these criteria. </a:t>
            </a:r>
          </a:p>
          <a:p>
            <a:r>
              <a:rPr lang="en-AU" sz="1400" dirty="0"/>
              <a:t>• The integrator’s opportunity evaluation must incorporate an initial assessment and analysis of risk as it relates specifically to qualifying criteria and guidelines. The risk analysis should be used as a basis for determining how best to proceed (or not) which might include pricing consideration, additional or special resources. The risk evaluation should be monitored, updated and carried forward if the opportunity continues to be pursued. CSIA has a “proposal risk assessment” document for reference on CSIA Connected Community. </a:t>
            </a:r>
          </a:p>
          <a:p>
            <a:r>
              <a:rPr lang="en-AU" sz="1400" dirty="0"/>
              <a:t>• All of the above require continual analysis and adjustment and, therefore, should be recorded in a central and/or individual database for instant reference and use. </a:t>
            </a:r>
          </a:p>
          <a:p>
            <a:r>
              <a:rPr lang="en-AU" sz="1400" dirty="0"/>
              <a:t>• It is paramount to the business that the opportunities pursued are germane to the integrator’s capabilities and within the current resource and financial abilities. Written guidelines should be established with review practices followed to cover various issues for consideration in the evaluation of an opportunity and/or the timing of an opportunity. </a:t>
            </a:r>
          </a:p>
          <a:p>
            <a:r>
              <a:rPr lang="en-AU" sz="1400" dirty="0"/>
              <a:t>• It is not the intent of these BP&amp;Bs to limit the integrator from taking calculated risks but to protect both the client and integrator from jobs that may have a high chance of failure. </a:t>
            </a:r>
          </a:p>
          <a:p>
            <a:r>
              <a:rPr lang="en-AU" sz="1400" dirty="0"/>
              <a:t>• The integrator </a:t>
            </a:r>
            <a:r>
              <a:rPr lang="en-AU" sz="1400" i="1" dirty="0"/>
              <a:t>must </a:t>
            </a:r>
            <a:r>
              <a:rPr lang="en-AU" sz="1400" dirty="0"/>
              <a:t>say no to an opportunity or client that is not in the best interest of the company. The reason can be singular or have many facets. To ensure the company says no consistently to similar conditions as they arise, some basic guidelines should be established, and depending on the size and structure of the integrator, there should be some approval process with levels established for variance from the guidelines. </a:t>
            </a:r>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101929"/>
            <a:ext cx="486955" cy="417390"/>
          </a:xfrm>
          <a:prstGeom prst="rect">
            <a:avLst/>
          </a:prstGeom>
        </p:spPr>
      </p:pic>
      <p:pic>
        <p:nvPicPr>
          <p:cNvPr id="4" name="Audio 3">
            <a:hlinkClick r:id="" action="ppaction://media"/>
            <a:extLst>
              <a:ext uri="{FF2B5EF4-FFF2-40B4-BE49-F238E27FC236}">
                <a16:creationId xmlns:a16="http://schemas.microsoft.com/office/drawing/2014/main" id="{9FE4D51F-15B8-45CF-9552-F31BB6B239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79407303-FEA9-4871-AEF7-5833646134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929E2EA5-2536-45C1-8066-51CD10543DCB}"/>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757896098"/>
      </p:ext>
    </p:extLst>
  </p:cSld>
  <p:clrMapOvr>
    <a:masterClrMapping/>
  </p:clrMapOvr>
  <mc:AlternateContent xmlns:mc="http://schemas.openxmlformats.org/markup-compatibility/2006" xmlns:p14="http://schemas.microsoft.com/office/powerpoint/2010/main">
    <mc:Choice Requires="p14">
      <p:transition spd="slow" p14:dur="2000" advTm="36312"/>
    </mc:Choice>
    <mc:Fallback xmlns="">
      <p:transition spd="slow" advTm="36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44610"/>
            <a:ext cx="12166326" cy="1148080"/>
          </a:xfrm>
        </p:spPr>
        <p:txBody>
          <a:bodyPr anchor="ctr" anchorCtr="0">
            <a:normAutofit/>
          </a:bodyPr>
          <a:lstStyle/>
          <a:p>
            <a:r>
              <a:rPr lang="en-AU" sz="3600" dirty="0">
                <a:latin typeface="Open sans"/>
              </a:rPr>
              <a:t> </a:t>
            </a:r>
            <a:r>
              <a:rPr lang="en-AU" sz="2800" dirty="0">
                <a:latin typeface="Open sans"/>
              </a:rPr>
              <a:t>Section 3</a:t>
            </a:r>
            <a:br>
              <a:rPr lang="en-AU" sz="2800" dirty="0">
                <a:latin typeface="Open sans"/>
              </a:rPr>
            </a:br>
            <a:r>
              <a:rPr lang="en-AU" sz="2800" dirty="0">
                <a:latin typeface="Open sans"/>
              </a:rPr>
              <a:t>Marketing, BD, S&amp;O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3" name="Audio 2">
            <a:hlinkClick r:id="" action="ppaction://media"/>
            <a:extLst>
              <a:ext uri="{FF2B5EF4-FFF2-40B4-BE49-F238E27FC236}">
                <a16:creationId xmlns:a16="http://schemas.microsoft.com/office/drawing/2014/main" id="{2ACE483A-149F-4BB6-95AC-79D3C7FEEB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9" name="Picture 8">
            <a:extLst>
              <a:ext uri="{FF2B5EF4-FFF2-40B4-BE49-F238E27FC236}">
                <a16:creationId xmlns:a16="http://schemas.microsoft.com/office/drawing/2014/main" id="{54FAB83A-6A31-4FAF-8704-19B1198227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1" name="Footer Placeholder 4">
            <a:extLst>
              <a:ext uri="{FF2B5EF4-FFF2-40B4-BE49-F238E27FC236}">
                <a16:creationId xmlns:a16="http://schemas.microsoft.com/office/drawing/2014/main" id="{E64C192D-EC5F-4B09-B388-7494F0E20271}"/>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10" name="Picture 9">
            <a:extLst>
              <a:ext uri="{FF2B5EF4-FFF2-40B4-BE49-F238E27FC236}">
                <a16:creationId xmlns:a16="http://schemas.microsoft.com/office/drawing/2014/main" id="{8611B548-9DA1-4079-9748-BB026BE07A48}"/>
              </a:ext>
            </a:extLst>
          </p:cNvPr>
          <p:cNvPicPr>
            <a:picLocks noChangeAspect="1"/>
          </p:cNvPicPr>
          <p:nvPr/>
        </p:nvPicPr>
        <p:blipFill>
          <a:blip r:embed="rId9"/>
          <a:stretch>
            <a:fillRect/>
          </a:stretch>
        </p:blipFill>
        <p:spPr>
          <a:xfrm>
            <a:off x="4466577" y="1157339"/>
            <a:ext cx="3322755" cy="5177959"/>
          </a:xfrm>
          <a:prstGeom prst="rect">
            <a:avLst/>
          </a:prstGeom>
        </p:spPr>
      </p:pic>
    </p:spTree>
    <p:extLst>
      <p:ext uri="{BB962C8B-B14F-4D97-AF65-F5344CB8AC3E}">
        <p14:creationId xmlns:p14="http://schemas.microsoft.com/office/powerpoint/2010/main" val="3514879001"/>
      </p:ext>
    </p:extLst>
  </p:cSld>
  <p:clrMapOvr>
    <a:masterClrMapping/>
  </p:clrMapOvr>
  <mc:AlternateContent xmlns:mc="http://schemas.openxmlformats.org/markup-compatibility/2006" xmlns:p14="http://schemas.microsoft.com/office/powerpoint/2010/main">
    <mc:Choice Requires="p14">
      <p:transition spd="slow" p14:dur="2000" advTm="253549"/>
    </mc:Choice>
    <mc:Fallback xmlns="">
      <p:transition spd="slow" advTm="25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44610"/>
            <a:ext cx="12166326" cy="1148080"/>
          </a:xfrm>
        </p:spPr>
        <p:txBody>
          <a:bodyPr anchor="ctr" anchorCtr="0">
            <a:normAutofit/>
          </a:bodyPr>
          <a:lstStyle/>
          <a:p>
            <a:r>
              <a:rPr lang="en-AU" sz="3600" dirty="0">
                <a:latin typeface="Open sans"/>
              </a:rPr>
              <a:t> </a:t>
            </a:r>
            <a:r>
              <a:rPr lang="en-AU" sz="2800" dirty="0">
                <a:latin typeface="Open sans"/>
              </a:rPr>
              <a:t>Section 3</a:t>
            </a:r>
            <a:br>
              <a:rPr lang="en-AU" sz="2800" dirty="0">
                <a:latin typeface="Open sans"/>
              </a:rPr>
            </a:br>
            <a:r>
              <a:rPr lang="en-AU" sz="2800" dirty="0">
                <a:latin typeface="Open sans"/>
              </a:rPr>
              <a:t>Marketing, BD, S&amp;O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4" name="Picture 3">
            <a:extLst>
              <a:ext uri="{FF2B5EF4-FFF2-40B4-BE49-F238E27FC236}">
                <a16:creationId xmlns:a16="http://schemas.microsoft.com/office/drawing/2014/main" id="{7E98818A-8049-4945-9B52-4C557367842D}"/>
              </a:ext>
            </a:extLst>
          </p:cNvPr>
          <p:cNvPicPr>
            <a:picLocks noChangeAspect="1"/>
          </p:cNvPicPr>
          <p:nvPr/>
        </p:nvPicPr>
        <p:blipFill>
          <a:blip r:embed="rId7"/>
          <a:stretch>
            <a:fillRect/>
          </a:stretch>
        </p:blipFill>
        <p:spPr>
          <a:xfrm>
            <a:off x="4208950" y="1109662"/>
            <a:ext cx="3372950" cy="5264829"/>
          </a:xfrm>
          <a:prstGeom prst="rect">
            <a:avLst/>
          </a:prstGeom>
        </p:spPr>
      </p:pic>
      <p:pic>
        <p:nvPicPr>
          <p:cNvPr id="3" name="Audio 2">
            <a:hlinkClick r:id="" action="ppaction://media"/>
            <a:extLst>
              <a:ext uri="{FF2B5EF4-FFF2-40B4-BE49-F238E27FC236}">
                <a16:creationId xmlns:a16="http://schemas.microsoft.com/office/drawing/2014/main" id="{2ACE483A-149F-4BB6-95AC-79D3C7FEEB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9" name="Picture 8">
            <a:extLst>
              <a:ext uri="{FF2B5EF4-FFF2-40B4-BE49-F238E27FC236}">
                <a16:creationId xmlns:a16="http://schemas.microsoft.com/office/drawing/2014/main" id="{54FAB83A-6A31-4FAF-8704-19B1198227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1" name="Footer Placeholder 4">
            <a:extLst>
              <a:ext uri="{FF2B5EF4-FFF2-40B4-BE49-F238E27FC236}">
                <a16:creationId xmlns:a16="http://schemas.microsoft.com/office/drawing/2014/main" id="{E64C192D-EC5F-4B09-B388-7494F0E20271}"/>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47227568"/>
      </p:ext>
    </p:extLst>
  </p:cSld>
  <p:clrMapOvr>
    <a:masterClrMapping/>
  </p:clrMapOvr>
  <mc:AlternateContent xmlns:mc="http://schemas.openxmlformats.org/markup-compatibility/2006" xmlns:p14="http://schemas.microsoft.com/office/powerpoint/2010/main">
    <mc:Choice Requires="p14">
      <p:transition spd="slow" p14:dur="2000" advTm="253549"/>
    </mc:Choice>
    <mc:Fallback xmlns="">
      <p:transition spd="slow" advTm="25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44610"/>
            <a:ext cx="12166326" cy="1148080"/>
          </a:xfrm>
        </p:spPr>
        <p:txBody>
          <a:bodyPr anchor="ctr" anchorCtr="0">
            <a:normAutofit/>
          </a:bodyPr>
          <a:lstStyle/>
          <a:p>
            <a:r>
              <a:rPr lang="en-AU" sz="3600" dirty="0">
                <a:latin typeface="Open sans"/>
              </a:rPr>
              <a:t> </a:t>
            </a:r>
            <a:r>
              <a:rPr lang="en-AU" sz="2800" dirty="0">
                <a:latin typeface="Open sans"/>
              </a:rPr>
              <a:t>Section 3</a:t>
            </a:r>
            <a:br>
              <a:rPr lang="en-AU" sz="2800" dirty="0">
                <a:latin typeface="Open sans"/>
              </a:rPr>
            </a:br>
            <a:r>
              <a:rPr lang="en-AU" sz="2800" dirty="0">
                <a:latin typeface="Open sans"/>
              </a:rPr>
              <a:t>Marketing, BD, S&amp;O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203548" y="2060041"/>
            <a:ext cx="11810578" cy="3447098"/>
          </a:xfrm>
          <a:prstGeom prst="rect">
            <a:avLst/>
          </a:prstGeom>
          <a:noFill/>
        </p:spPr>
        <p:txBody>
          <a:bodyPr wrap="square" rtlCol="0">
            <a:spAutoFit/>
          </a:bodyPr>
          <a:lstStyle/>
          <a:p>
            <a:r>
              <a:rPr lang="en-AU" b="1" dirty="0"/>
              <a:t>3.4.2 Is there a system in place to log, follow up, track and forecast bookings and opportunities? </a:t>
            </a:r>
            <a:endParaRPr lang="en-AU" dirty="0"/>
          </a:p>
          <a:p>
            <a:r>
              <a:rPr lang="en-AU" dirty="0"/>
              <a:t>• Integrator should track sales and opportunities by each category that matters for the integrator such as by office or region, or each area of specialty or service. Sales resources and management within each of these areas must know its win/loss ratio and what proposals are out and need follow-up. Systems and management practices need to be in place with assignment(s) for management of the system(s). </a:t>
            </a:r>
          </a:p>
          <a:p>
            <a:r>
              <a:rPr lang="en-AU" dirty="0"/>
              <a:t>• Other areas of the company also depend on this same information from sales for planning their needs and requirements (e.g., engineering for technical and manpower requirements, finance for cash flow). Their access to and use of this information is critical for operations to effectively support current work and future opportunities. </a:t>
            </a:r>
          </a:p>
          <a:p>
            <a:r>
              <a:rPr lang="en-AU" dirty="0"/>
              <a:t>• Integrator shall have a method for forecasting sales for the company as well as for each area of specialty or service. Forecasting methodology should include probability of winning as well as projected date of winning and project start dates. </a:t>
            </a:r>
          </a:p>
          <a:p>
            <a:endParaRPr lang="en-AU" sz="1400"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296098"/>
            <a:ext cx="486955" cy="417390"/>
          </a:xfrm>
          <a:prstGeom prst="rect">
            <a:avLst/>
          </a:prstGeom>
        </p:spPr>
      </p:pic>
      <p:pic>
        <p:nvPicPr>
          <p:cNvPr id="4" name="Audio 3">
            <a:hlinkClick r:id="" action="ppaction://media"/>
            <a:extLst>
              <a:ext uri="{FF2B5EF4-FFF2-40B4-BE49-F238E27FC236}">
                <a16:creationId xmlns:a16="http://schemas.microsoft.com/office/drawing/2014/main" id="{70A81BE1-96EA-4167-ACB6-BB7B466AD1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013DEFC4-078D-4B0F-9248-25E82DC5F0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6CEF0B2D-59A5-4EDE-99B2-906D3F92E8D1}"/>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637474308"/>
      </p:ext>
    </p:extLst>
  </p:cSld>
  <p:clrMapOvr>
    <a:masterClrMapping/>
  </p:clrMapOvr>
  <mc:AlternateContent xmlns:mc="http://schemas.openxmlformats.org/markup-compatibility/2006" xmlns:p14="http://schemas.microsoft.com/office/powerpoint/2010/main">
    <mc:Choice Requires="p14">
      <p:transition spd="slow" p14:dur="2000" advTm="55774"/>
    </mc:Choice>
    <mc:Fallback xmlns="">
      <p:transition spd="slow" advTm="55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575213" y="102475"/>
            <a:ext cx="12166326" cy="1148080"/>
          </a:xfrm>
        </p:spPr>
        <p:txBody>
          <a:bodyPr anchor="ctr" anchorCtr="0">
            <a:normAutofit/>
          </a:bodyPr>
          <a:lstStyle/>
          <a:p>
            <a:r>
              <a:rPr lang="en-AU" sz="3600" dirty="0">
                <a:latin typeface="Open sans"/>
              </a:rPr>
              <a:t> </a:t>
            </a:r>
            <a:r>
              <a:rPr lang="en-AU" sz="2800" dirty="0">
                <a:latin typeface="Open sans"/>
              </a:rPr>
              <a:t>Section 3</a:t>
            </a:r>
            <a:br>
              <a:rPr lang="en-AU" sz="2800" dirty="0">
                <a:latin typeface="Open sans"/>
              </a:rPr>
            </a:br>
            <a:r>
              <a:rPr lang="en-AU" sz="2800" dirty="0">
                <a:latin typeface="Open sans"/>
              </a:rPr>
              <a:t>Marketing, BD, S&amp;O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767970"/>
            <a:ext cx="11810578" cy="3724096"/>
          </a:xfrm>
          <a:prstGeom prst="rect">
            <a:avLst/>
          </a:prstGeom>
          <a:noFill/>
        </p:spPr>
        <p:txBody>
          <a:bodyPr wrap="square" rtlCol="0">
            <a:spAutoFit/>
          </a:bodyPr>
          <a:lstStyle/>
          <a:p>
            <a:r>
              <a:rPr lang="en-AU" b="1" dirty="0"/>
              <a:t>3.4.4 Does the integrator have written guidelines for defining the precise scope of work and supply? Do they represent the integrator’s strategy and the capabilities of the integrator and its partners? </a:t>
            </a:r>
          </a:p>
          <a:p>
            <a:endParaRPr lang="en-AU" dirty="0"/>
          </a:p>
          <a:p>
            <a:r>
              <a:rPr lang="en-AU" dirty="0"/>
              <a:t>• A proposal without a well-defined scope of work and listing of deliverables is a disaster in the making. If the opportunity has been qualified for its fit with the capabilities of the integrator, the scope section of the proposal becomes the most important part of the document. The scope of work, the deliverables, and the assumptions/exceptions sections of the proposal are the core of what the client will use to hold the integrator accountable. </a:t>
            </a:r>
          </a:p>
          <a:p>
            <a:r>
              <a:rPr lang="en-AU" dirty="0"/>
              <a:t>• The proposal should define the integrator’s strategy for completing the project and its capability for delivering the solution while avoiding language that overpromises or that tends to guarantee subjective client satisfaction. </a:t>
            </a:r>
          </a:p>
          <a:p>
            <a:r>
              <a:rPr lang="en-AU" dirty="0"/>
              <a:t>• A minimal set of standards and practice for the format, content and review of the scope of work and supply should be established and followed as a matter of policy. </a:t>
            </a:r>
          </a:p>
          <a:p>
            <a:endParaRPr lang="en-AU" sz="1400"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731" y="1156963"/>
            <a:ext cx="486955" cy="417390"/>
          </a:xfrm>
          <a:prstGeom prst="rect">
            <a:avLst/>
          </a:prstGeom>
        </p:spPr>
      </p:pic>
      <p:pic>
        <p:nvPicPr>
          <p:cNvPr id="4" name="Audio 3">
            <a:hlinkClick r:id="" action="ppaction://media"/>
            <a:extLst>
              <a:ext uri="{FF2B5EF4-FFF2-40B4-BE49-F238E27FC236}">
                <a16:creationId xmlns:a16="http://schemas.microsoft.com/office/drawing/2014/main" id="{EE18D1BD-40A1-40D3-9BD4-F97B858910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1D38218A-3DA8-4F11-99D4-3F2C4EC256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711" y="356713"/>
            <a:ext cx="1905000" cy="523875"/>
          </a:xfrm>
          <a:prstGeom prst="rect">
            <a:avLst/>
          </a:prstGeom>
        </p:spPr>
      </p:pic>
      <p:sp>
        <p:nvSpPr>
          <p:cNvPr id="12" name="Footer Placeholder 4">
            <a:extLst>
              <a:ext uri="{FF2B5EF4-FFF2-40B4-BE49-F238E27FC236}">
                <a16:creationId xmlns:a16="http://schemas.microsoft.com/office/drawing/2014/main" id="{CEBEE429-CCDA-449B-A96E-A8EF03FC0D60}"/>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128400043"/>
      </p:ext>
    </p:extLst>
  </p:cSld>
  <p:clrMapOvr>
    <a:masterClrMapping/>
  </p:clrMapOvr>
  <mc:AlternateContent xmlns:mc="http://schemas.openxmlformats.org/markup-compatibility/2006" xmlns:p14="http://schemas.microsoft.com/office/powerpoint/2010/main">
    <mc:Choice Requires="p14">
      <p:transition spd="slow" p14:dur="2000" advTm="41877"/>
    </mc:Choice>
    <mc:Fallback xmlns="">
      <p:transition spd="slow" advTm="41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81659"/>
            <a:ext cx="12166326" cy="1148080"/>
          </a:xfrm>
        </p:spPr>
        <p:txBody>
          <a:bodyPr anchor="ctr" anchorCtr="0">
            <a:normAutofit/>
          </a:bodyPr>
          <a:lstStyle/>
          <a:p>
            <a:r>
              <a:rPr lang="en-AU" sz="3600" dirty="0">
                <a:latin typeface="Open sans"/>
              </a:rPr>
              <a:t> </a:t>
            </a:r>
            <a:r>
              <a:rPr lang="en-AU" sz="2800" dirty="0">
                <a:latin typeface="Open sans"/>
              </a:rPr>
              <a:t>Section 3</a:t>
            </a:r>
            <a:br>
              <a:rPr lang="en-AU" sz="2800" dirty="0">
                <a:latin typeface="Open sans"/>
              </a:rPr>
            </a:br>
            <a:r>
              <a:rPr lang="en-AU" sz="2800" dirty="0">
                <a:latin typeface="Open sans"/>
              </a:rPr>
              <a:t>Marketing, BD, S&amp;O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4801314"/>
          </a:xfrm>
          <a:prstGeom prst="rect">
            <a:avLst/>
          </a:prstGeom>
          <a:noFill/>
        </p:spPr>
        <p:txBody>
          <a:bodyPr wrap="square" rtlCol="0">
            <a:spAutoFit/>
          </a:bodyPr>
          <a:lstStyle/>
          <a:p>
            <a:r>
              <a:rPr lang="en-AU" b="1" dirty="0"/>
              <a:t>3.4.5 Does the integrator use a formal assessment of opportunity risk to support proposal development and presentation all according to their documented risk methodology and proposal format guidelines? </a:t>
            </a:r>
          </a:p>
          <a:p>
            <a:endParaRPr lang="en-AU" dirty="0"/>
          </a:p>
          <a:p>
            <a:r>
              <a:rPr lang="en-AU" dirty="0"/>
              <a:t>• Opportunity risk assessment should be done as part of the integrator’s overall risk methodology. </a:t>
            </a:r>
          </a:p>
          <a:p>
            <a:r>
              <a:rPr lang="en-AU" dirty="0"/>
              <a:t>	o CSIA offers for general guidance a proposal risk assessment document on Connected Community. </a:t>
            </a:r>
          </a:p>
          <a:p>
            <a:r>
              <a:rPr lang="en-AU" dirty="0"/>
              <a:t>• Risks should be identified for both the integrator and the client. </a:t>
            </a:r>
          </a:p>
          <a:p>
            <a:r>
              <a:rPr lang="en-AU" dirty="0"/>
              <a:t>• The integrator should use any preliminary risk assessment and any risk assessment from similar historical projects as the basis for further assessment and analysis of opportunity risk. </a:t>
            </a:r>
          </a:p>
          <a:p>
            <a:r>
              <a:rPr lang="en-AU" dirty="0"/>
              <a:t>• The proposal format guidelines should point out how the areas of risk and proposed mitigation strategies from the technical and commercial aspects will be addressed as part of the proposal. These might be safe designs, pricing strategy, contingency levels, alliances with additional expertise, references, etc. </a:t>
            </a:r>
          </a:p>
          <a:p>
            <a:r>
              <a:rPr lang="en-AU" dirty="0"/>
              <a:t>• The integrator should use the risk analysis in the process of preparing a proposal to identify what the integrator will do or not do to minimize the identified risk. </a:t>
            </a:r>
          </a:p>
          <a:p>
            <a:r>
              <a:rPr lang="en-AU" dirty="0"/>
              <a:t>• A minimal standards and practice for the format, content and review of risk and mitigation strategies for the proposal should be established and followed as a matter of policy. </a:t>
            </a:r>
          </a:p>
          <a:p>
            <a:r>
              <a:rPr lang="en-AU" dirty="0"/>
              <a:t>• The integrator should follow a defined process for presenting client specific risk. </a:t>
            </a:r>
          </a:p>
          <a:p>
            <a:r>
              <a:rPr lang="en-AU" dirty="0"/>
              <a:t>• There should be a defined process for transferring opportunity risks to project risk management once a project is won. </a:t>
            </a:r>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021044"/>
            <a:ext cx="486955" cy="417390"/>
          </a:xfrm>
          <a:prstGeom prst="rect">
            <a:avLst/>
          </a:prstGeom>
        </p:spPr>
      </p:pic>
      <p:pic>
        <p:nvPicPr>
          <p:cNvPr id="4" name="Audio 3">
            <a:hlinkClick r:id="" action="ppaction://media"/>
            <a:extLst>
              <a:ext uri="{FF2B5EF4-FFF2-40B4-BE49-F238E27FC236}">
                <a16:creationId xmlns:a16="http://schemas.microsoft.com/office/drawing/2014/main" id="{538EB485-6FBB-49EC-A203-1FBE2FB5C8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8CBD936A-D99A-4725-A542-F53BDFC1AA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4C3EDC64-1BA2-4CC9-9F26-55805BB16102}"/>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172843097"/>
      </p:ext>
    </p:extLst>
  </p:cSld>
  <p:clrMapOvr>
    <a:masterClrMapping/>
  </p:clrMapOvr>
  <mc:AlternateContent xmlns:mc="http://schemas.openxmlformats.org/markup-compatibility/2006" xmlns:p14="http://schemas.microsoft.com/office/powerpoint/2010/main">
    <mc:Choice Requires="p14">
      <p:transition spd="slow" p14:dur="2000" advTm="81888"/>
    </mc:Choice>
    <mc:Fallback xmlns="">
      <p:transition spd="slow" advTm="81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93148"/>
            <a:ext cx="12166326" cy="1148080"/>
          </a:xfrm>
        </p:spPr>
        <p:txBody>
          <a:bodyPr anchor="ctr" anchorCtr="0">
            <a:normAutofit/>
          </a:bodyPr>
          <a:lstStyle/>
          <a:p>
            <a:r>
              <a:rPr lang="en-AU" sz="3600" dirty="0">
                <a:latin typeface="Open sans"/>
              </a:rPr>
              <a:t> </a:t>
            </a:r>
            <a:r>
              <a:rPr lang="en-AU" sz="2800" dirty="0">
                <a:latin typeface="Open sans"/>
              </a:rPr>
              <a:t>Section 3</a:t>
            </a:r>
            <a:br>
              <a:rPr lang="en-AU" sz="2800" dirty="0">
                <a:latin typeface="Open sans"/>
              </a:rPr>
            </a:br>
            <a:r>
              <a:rPr lang="en-AU" sz="2800" dirty="0">
                <a:latin typeface="Open sans"/>
              </a:rPr>
              <a:t>Marketing, BD, S&amp;O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688781"/>
            <a:ext cx="11810578" cy="4708981"/>
          </a:xfrm>
          <a:prstGeom prst="rect">
            <a:avLst/>
          </a:prstGeom>
          <a:noFill/>
        </p:spPr>
        <p:txBody>
          <a:bodyPr wrap="square" rtlCol="0">
            <a:spAutoFit/>
          </a:bodyPr>
          <a:lstStyle/>
          <a:p>
            <a:r>
              <a:rPr lang="en-AU" b="1" dirty="0"/>
              <a:t>3.4.6 Do written estimating and pricing policies and standards exist? </a:t>
            </a:r>
            <a:endParaRPr lang="en-AU" dirty="0"/>
          </a:p>
          <a:p>
            <a:r>
              <a:rPr lang="en-AU" dirty="0"/>
              <a:t>• </a:t>
            </a:r>
            <a:r>
              <a:rPr lang="en-AU" sz="1600" dirty="0"/>
              <a:t>To ensure that the integrator remains profitable, standards, practices, and policies must be in place to ensure targeted profit margins are met. Responsibility for estimating, pricing, and review/approval must be assigned to individuals with the knowledge and capability in the specific technology or service being estimated. Minimal requirements for pricing margins should be provided for guidance and a review procedure established for checking correctness, compliance and/or allowing approved variances from policy. </a:t>
            </a:r>
          </a:p>
          <a:p>
            <a:r>
              <a:rPr lang="en-AU" b="1" dirty="0"/>
              <a:t>3.4.7 Are tentative staffing work plans, schedules, and budgets developed, considered and discussed before submitting proposals? </a:t>
            </a:r>
            <a:endParaRPr lang="en-AU" dirty="0"/>
          </a:p>
          <a:p>
            <a:r>
              <a:rPr lang="en-AU" dirty="0"/>
              <a:t>• </a:t>
            </a:r>
            <a:r>
              <a:rPr lang="en-AU" sz="1600" dirty="0"/>
              <a:t>The proposal is one thing, but the ability to meet the obligation that comes with the order can be another. As part of the proposal process, it is important that a review is done as a part of procedure and practice, to establish that resources will be available, schedules are realistic and that the pricing can fit the client’s funding budget. Any problems noted should be resolved and addressed in the clarifications and/or exceptions sections of the proposal. </a:t>
            </a:r>
          </a:p>
          <a:p>
            <a:r>
              <a:rPr lang="en-AU" sz="1600" dirty="0"/>
              <a:t>• Forecasted work load should be considered in this evaluation as well as on-going projects. </a:t>
            </a:r>
          </a:p>
          <a:p>
            <a:r>
              <a:rPr lang="en-AU" b="1" dirty="0"/>
              <a:t>3.4.8 Does the integrator have a documented administrative review and approval policy for proposals? </a:t>
            </a:r>
            <a:endParaRPr lang="en-AU" dirty="0"/>
          </a:p>
          <a:p>
            <a:r>
              <a:rPr lang="en-AU" sz="1600" dirty="0"/>
              <a:t>• Depending on the financial magnitude, resource requirements, contract language and other factors, varying levels of authority should be established for approval prior to committing the company. </a:t>
            </a:r>
          </a:p>
          <a:p>
            <a:r>
              <a:rPr lang="en-AU" sz="1600" dirty="0"/>
              <a:t>• At a minimum, the integrator should require secondary review and approval of all proposals by someone other than the author of the proposal submittal to the client. </a:t>
            </a:r>
          </a:p>
          <a:p>
            <a:r>
              <a:rPr lang="en-AU" sz="1600" dirty="0"/>
              <a:t>• Documentation of the approvals should be maintained and available for review to ensure compliance with the procedure. </a:t>
            </a:r>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114961"/>
            <a:ext cx="486955" cy="417390"/>
          </a:xfrm>
          <a:prstGeom prst="rect">
            <a:avLst/>
          </a:prstGeom>
        </p:spPr>
      </p:pic>
      <p:pic>
        <p:nvPicPr>
          <p:cNvPr id="4" name="Audio 3">
            <a:hlinkClick r:id="" action="ppaction://media"/>
            <a:extLst>
              <a:ext uri="{FF2B5EF4-FFF2-40B4-BE49-F238E27FC236}">
                <a16:creationId xmlns:a16="http://schemas.microsoft.com/office/drawing/2014/main" id="{6B5FEE6A-BFB0-4F29-B799-A2580A5F60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BC4861F1-A689-4BDE-BC15-BBCE8493F0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5914"/>
            <a:ext cx="1905000" cy="523875"/>
          </a:xfrm>
          <a:prstGeom prst="rect">
            <a:avLst/>
          </a:prstGeom>
        </p:spPr>
      </p:pic>
      <p:sp>
        <p:nvSpPr>
          <p:cNvPr id="12" name="Footer Placeholder 4">
            <a:extLst>
              <a:ext uri="{FF2B5EF4-FFF2-40B4-BE49-F238E27FC236}">
                <a16:creationId xmlns:a16="http://schemas.microsoft.com/office/drawing/2014/main" id="{4FB5DC28-7876-4822-95F6-21692B5DB368}"/>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332607670"/>
      </p:ext>
    </p:extLst>
  </p:cSld>
  <p:clrMapOvr>
    <a:masterClrMapping/>
  </p:clrMapOvr>
  <mc:AlternateContent xmlns:mc="http://schemas.openxmlformats.org/markup-compatibility/2006" xmlns:p14="http://schemas.microsoft.com/office/powerpoint/2010/main">
    <mc:Choice Requires="p14">
      <p:transition spd="slow" p14:dur="2000" advTm="87112"/>
    </mc:Choice>
    <mc:Fallback xmlns="">
      <p:transition spd="slow" advTm="87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33617"/>
            <a:ext cx="12166326" cy="1148080"/>
          </a:xfrm>
        </p:spPr>
        <p:txBody>
          <a:bodyPr anchor="ctr" anchorCtr="0">
            <a:normAutofit/>
          </a:bodyPr>
          <a:lstStyle/>
          <a:p>
            <a:r>
              <a:rPr lang="en-AU" sz="3600" dirty="0">
                <a:latin typeface="Open sans"/>
              </a:rPr>
              <a:t> </a:t>
            </a:r>
            <a:r>
              <a:rPr lang="en-AU" sz="2800" dirty="0">
                <a:latin typeface="Open sans"/>
              </a:rPr>
              <a:t>Section 4 – Financial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77874" y="1918987"/>
            <a:ext cx="11810578" cy="4247317"/>
          </a:xfrm>
          <a:prstGeom prst="rect">
            <a:avLst/>
          </a:prstGeom>
          <a:noFill/>
        </p:spPr>
        <p:txBody>
          <a:bodyPr wrap="square" rtlCol="0">
            <a:spAutoFit/>
          </a:bodyPr>
          <a:lstStyle/>
          <a:p>
            <a:r>
              <a:rPr lang="en-AU" b="1" dirty="0"/>
              <a:t>4.1.1 Are financial systems (tools and methodologies) in operation which provide an easy-to-follow audit trail for verification of all financial records compliant with GAAP (Generally Accepted Accounting Practices) or IFRS (International Financial Reporting Standards)? </a:t>
            </a:r>
            <a:endParaRPr lang="en-AU" dirty="0"/>
          </a:p>
          <a:p>
            <a:r>
              <a:rPr lang="en-AU" dirty="0"/>
              <a:t>• The long-term stability and growth of the organization requires financial resources to be managed according to acceptable accounting and regulatory standards. Financial systems include the financial software system as well as its configuration as well as the methodologies used within the financial system. </a:t>
            </a:r>
          </a:p>
          <a:p>
            <a:r>
              <a:rPr lang="en-AU" dirty="0"/>
              <a:t>• Methodologies should be in place, which provide an easy-to-follow trail to ensure compliance. </a:t>
            </a:r>
          </a:p>
          <a:p>
            <a:r>
              <a:rPr lang="en-AU" dirty="0"/>
              <a:t>• The integrator should, as a minimum, conduct a third party documented financial review to verify compliance to relevant and recognized accounting standards. A financial review provides limited assurance that no modifications are needed to the financial system for compliance through analytical procedures and testing. </a:t>
            </a:r>
          </a:p>
          <a:p>
            <a:r>
              <a:rPr lang="en-AU" dirty="0"/>
              <a:t>• A periodic financial audit is recommended since it is much more detailed and requires the auditing firm to corroborate the financial statements by obtaining audit evidence providing a higher level of assurance of compliance. </a:t>
            </a:r>
          </a:p>
          <a:p>
            <a:r>
              <a:rPr lang="en-AU" dirty="0"/>
              <a:t>• Revenue recognition should be consistent with GAAP/IFRS for the type of work performed. </a:t>
            </a:r>
          </a:p>
          <a:p>
            <a:r>
              <a:rPr lang="en-AU" dirty="0"/>
              <a:t>• On a regular basis, Work in Process (WIP), adjustments for pre-payment or write-offs as well as financial results should be determined and recorded in the general ledger. This should be consistent with GAAP and IFRS and the type of work. </a:t>
            </a:r>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339504"/>
            <a:ext cx="486955" cy="417390"/>
          </a:xfrm>
          <a:prstGeom prst="rect">
            <a:avLst/>
          </a:prstGeom>
        </p:spPr>
      </p:pic>
      <p:pic>
        <p:nvPicPr>
          <p:cNvPr id="4" name="Audio 3">
            <a:hlinkClick r:id="" action="ppaction://media"/>
            <a:extLst>
              <a:ext uri="{FF2B5EF4-FFF2-40B4-BE49-F238E27FC236}">
                <a16:creationId xmlns:a16="http://schemas.microsoft.com/office/drawing/2014/main" id="{3DE2AE72-F0CB-4373-9D72-34DF33C37F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5A2FD092-02DD-447D-A487-3695B125A9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A30CB1B2-547E-44CD-92CD-A7036231A17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497348567"/>
      </p:ext>
    </p:extLst>
  </p:cSld>
  <p:clrMapOvr>
    <a:masterClrMapping/>
  </p:clrMapOvr>
  <mc:AlternateContent xmlns:mc="http://schemas.openxmlformats.org/markup-compatibility/2006" xmlns:p14="http://schemas.microsoft.com/office/powerpoint/2010/main">
    <mc:Choice Requires="p14">
      <p:transition spd="slow" p14:dur="2000" advTm="60963"/>
    </mc:Choice>
    <mc:Fallback xmlns="">
      <p:transition spd="slow" advTm="60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102475"/>
            <a:ext cx="12166326" cy="1148080"/>
          </a:xfrm>
        </p:spPr>
        <p:txBody>
          <a:bodyPr anchor="ctr" anchorCtr="0">
            <a:normAutofit/>
          </a:bodyPr>
          <a:lstStyle/>
          <a:p>
            <a:r>
              <a:rPr lang="en-AU" sz="3600" dirty="0">
                <a:latin typeface="Open sans"/>
              </a:rPr>
              <a:t> </a:t>
            </a:r>
            <a:r>
              <a:rPr lang="en-AU" sz="2800" dirty="0">
                <a:latin typeface="Open sans"/>
              </a:rPr>
              <a:t>Section 4 – Financial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584813"/>
            <a:ext cx="11810578" cy="4801314"/>
          </a:xfrm>
          <a:prstGeom prst="rect">
            <a:avLst/>
          </a:prstGeom>
          <a:noFill/>
        </p:spPr>
        <p:txBody>
          <a:bodyPr wrap="square" rtlCol="0">
            <a:spAutoFit/>
          </a:bodyPr>
          <a:lstStyle/>
          <a:p>
            <a:r>
              <a:rPr lang="en-AU" b="1" dirty="0"/>
              <a:t>4.1.5 Does the integrator perform a quantitative analysis of profitability across multiple dimensions to support business planning efforts? </a:t>
            </a:r>
          </a:p>
          <a:p>
            <a:endParaRPr lang="en-AU" dirty="0"/>
          </a:p>
          <a:p>
            <a:r>
              <a:rPr lang="en-AU" dirty="0"/>
              <a:t>• The financial reporting measures should be in place to determine the profitability across one or more dimensions such as: </a:t>
            </a:r>
          </a:p>
          <a:p>
            <a:pPr marL="742950" lvl="1" indent="-285750">
              <a:buFont typeface="Courier New" panose="02070309020205020404" pitchFamily="49" charset="0"/>
              <a:buChar char="o"/>
            </a:pPr>
            <a:r>
              <a:rPr lang="en-AU" dirty="0"/>
              <a:t>Clients </a:t>
            </a:r>
          </a:p>
          <a:p>
            <a:pPr marL="742950" lvl="1" indent="-285750">
              <a:buFont typeface="Courier New" panose="02070309020205020404" pitchFamily="49" charset="0"/>
              <a:buChar char="o"/>
            </a:pPr>
            <a:r>
              <a:rPr lang="en-AU" dirty="0"/>
              <a:t>Industry </a:t>
            </a:r>
          </a:p>
          <a:p>
            <a:pPr marL="742950" lvl="1" indent="-285750">
              <a:buFont typeface="Courier New" panose="02070309020205020404" pitchFamily="49" charset="0"/>
              <a:buChar char="o"/>
            </a:pPr>
            <a:r>
              <a:rPr lang="en-AU" dirty="0"/>
              <a:t>Region </a:t>
            </a:r>
          </a:p>
          <a:p>
            <a:pPr marL="742950" lvl="1" indent="-285750">
              <a:buFont typeface="Courier New" panose="02070309020205020404" pitchFamily="49" charset="0"/>
              <a:buChar char="o"/>
            </a:pPr>
            <a:r>
              <a:rPr lang="en-AU" dirty="0"/>
              <a:t>Project </a:t>
            </a:r>
          </a:p>
          <a:p>
            <a:pPr marL="742950" lvl="1" indent="-285750">
              <a:buFont typeface="Courier New" panose="02070309020205020404" pitchFamily="49" charset="0"/>
              <a:buChar char="o"/>
            </a:pPr>
            <a:r>
              <a:rPr lang="en-AU" dirty="0"/>
              <a:t>Product / Service Type </a:t>
            </a:r>
          </a:p>
          <a:p>
            <a:endParaRPr lang="en-AU" sz="900" dirty="0"/>
          </a:p>
          <a:p>
            <a:r>
              <a:rPr lang="en-AU" dirty="0"/>
              <a:t>• Appropriate steps should be taken to develop/grow profitable business and improve or eliminate the unprofitable areas. </a:t>
            </a:r>
          </a:p>
          <a:p>
            <a:r>
              <a:rPr lang="en-AU" dirty="0"/>
              <a:t>• Both direct and indirect costs should be considered in the analysis. Indirect costs may include items such as marketing, sales, insurance, etc. specific to the profit dimension being </a:t>
            </a:r>
            <a:r>
              <a:rPr lang="en-AU" dirty="0" err="1"/>
              <a:t>analyzed</a:t>
            </a:r>
            <a:r>
              <a:rPr lang="en-AU" dirty="0"/>
              <a:t>. </a:t>
            </a:r>
          </a:p>
          <a:p>
            <a:r>
              <a:rPr lang="en-AU" dirty="0"/>
              <a:t>• Some examples of things an integrator may need to consider are:</a:t>
            </a:r>
          </a:p>
          <a:p>
            <a:endParaRPr lang="en-AU" sz="900" dirty="0"/>
          </a:p>
          <a:p>
            <a:pPr marL="285750" indent="-285750">
              <a:buFont typeface="Courier New" panose="02070309020205020404" pitchFamily="49" charset="0"/>
              <a:buChar char="o"/>
            </a:pPr>
            <a:r>
              <a:rPr lang="en-AU" dirty="0"/>
              <a:t>Is this a line of business that our company really wants to stay in? </a:t>
            </a:r>
          </a:p>
          <a:p>
            <a:pPr marL="285750" indent="-285750">
              <a:buFont typeface="Courier New" panose="02070309020205020404" pitchFamily="49" charset="0"/>
              <a:buChar char="o"/>
            </a:pPr>
            <a:r>
              <a:rPr lang="en-AU" dirty="0"/>
              <a:t>Is this location something that I can support long term? </a:t>
            </a:r>
          </a:p>
          <a:p>
            <a:pPr marL="285750" indent="-285750">
              <a:buFont typeface="Courier New" panose="02070309020205020404" pitchFamily="49" charset="0"/>
              <a:buChar char="o"/>
            </a:pPr>
            <a:r>
              <a:rPr lang="en-AU" dirty="0"/>
              <a:t>Are we spending too much time and effort with this client / sector for the dollars in revenue that we receive from them?</a:t>
            </a:r>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144020"/>
            <a:ext cx="486955" cy="417390"/>
          </a:xfrm>
          <a:prstGeom prst="rect">
            <a:avLst/>
          </a:prstGeom>
        </p:spPr>
      </p:pic>
      <p:pic>
        <p:nvPicPr>
          <p:cNvPr id="4" name="Audio 3">
            <a:hlinkClick r:id="" action="ppaction://media"/>
            <a:extLst>
              <a:ext uri="{FF2B5EF4-FFF2-40B4-BE49-F238E27FC236}">
                <a16:creationId xmlns:a16="http://schemas.microsoft.com/office/drawing/2014/main" id="{89985AF9-568E-4837-BDB8-4DECE6C9BB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4FA8FC9E-B7CA-4A40-A2E6-E51E8FE5E2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63068"/>
            <a:ext cx="1905000" cy="523875"/>
          </a:xfrm>
          <a:prstGeom prst="rect">
            <a:avLst/>
          </a:prstGeom>
        </p:spPr>
      </p:pic>
      <p:sp>
        <p:nvSpPr>
          <p:cNvPr id="12" name="Footer Placeholder 4">
            <a:extLst>
              <a:ext uri="{FF2B5EF4-FFF2-40B4-BE49-F238E27FC236}">
                <a16:creationId xmlns:a16="http://schemas.microsoft.com/office/drawing/2014/main" id="{B58BB10E-14F7-475D-AB91-7AADB16475EE}"/>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701065616"/>
      </p:ext>
    </p:extLst>
  </p:cSld>
  <p:clrMapOvr>
    <a:masterClrMapping/>
  </p:clrMapOvr>
  <mc:AlternateContent xmlns:mc="http://schemas.openxmlformats.org/markup-compatibility/2006" xmlns:p14="http://schemas.microsoft.com/office/powerpoint/2010/main">
    <mc:Choice Requires="p14">
      <p:transition spd="slow" p14:dur="2000" advTm="42705"/>
    </mc:Choice>
    <mc:Fallback xmlns="">
      <p:transition spd="slow" advTm="42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78877"/>
            <a:ext cx="12166326" cy="1148080"/>
          </a:xfrm>
        </p:spPr>
        <p:txBody>
          <a:bodyPr anchor="ctr" anchorCtr="0">
            <a:normAutofit/>
          </a:bodyPr>
          <a:lstStyle/>
          <a:p>
            <a:r>
              <a:rPr lang="en-AU" sz="3600" dirty="0">
                <a:latin typeface="Open sans"/>
              </a:rPr>
              <a:t> </a:t>
            </a:r>
            <a:r>
              <a:rPr lang="en-AU" sz="2800" dirty="0">
                <a:latin typeface="Open sans"/>
              </a:rPr>
              <a:t>Section 4 – Financial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896050"/>
            <a:ext cx="11810578" cy="4339650"/>
          </a:xfrm>
          <a:prstGeom prst="rect">
            <a:avLst/>
          </a:prstGeom>
          <a:noFill/>
        </p:spPr>
        <p:txBody>
          <a:bodyPr wrap="square" rtlCol="0">
            <a:spAutoFit/>
          </a:bodyPr>
          <a:lstStyle/>
          <a:p>
            <a:r>
              <a:rPr lang="en-AU" b="1" dirty="0"/>
              <a:t>4.2.2 Are operating plan budgets prepared to correspond with the financial statements? </a:t>
            </a:r>
          </a:p>
          <a:p>
            <a:endParaRPr lang="en-AU" dirty="0"/>
          </a:p>
          <a:p>
            <a:r>
              <a:rPr lang="en-AU" dirty="0"/>
              <a:t>• Budgets should reflect planning for operations and have a consistent basis such as prior year’s actuals with adjustments where justified. </a:t>
            </a:r>
          </a:p>
          <a:p>
            <a:r>
              <a:rPr lang="en-AU" dirty="0"/>
              <a:t>• The income statement should form the basis for much of the integrator’s financial modelling. Referencing the line items in the income statement allows an integrator to:</a:t>
            </a:r>
          </a:p>
          <a:p>
            <a:pPr marL="742950" lvl="1" indent="-285750">
              <a:buFont typeface="Courier New" panose="02070309020205020404" pitchFamily="49" charset="0"/>
              <a:buChar char="o"/>
            </a:pPr>
            <a:r>
              <a:rPr lang="en-AU" dirty="0"/>
              <a:t>See where there are issues </a:t>
            </a:r>
          </a:p>
          <a:p>
            <a:pPr marL="742950" lvl="1" indent="-285750">
              <a:buFont typeface="Courier New" panose="02070309020205020404" pitchFamily="49" charset="0"/>
              <a:buChar char="o"/>
            </a:pPr>
            <a:r>
              <a:rPr lang="en-AU" dirty="0"/>
              <a:t>Model where changes are necessary and their relative impact. </a:t>
            </a:r>
          </a:p>
          <a:p>
            <a:pPr marL="742950" lvl="1" indent="-285750">
              <a:buFont typeface="Courier New" panose="02070309020205020404" pitchFamily="49" charset="0"/>
              <a:buChar char="o"/>
            </a:pPr>
            <a:r>
              <a:rPr lang="en-AU" dirty="0"/>
              <a:t>Above can be done on monthly, year to date (YTD), or annual basis as appropriate </a:t>
            </a:r>
          </a:p>
          <a:p>
            <a:endParaRPr lang="en-AU" dirty="0"/>
          </a:p>
          <a:p>
            <a:r>
              <a:rPr lang="en-AU" dirty="0"/>
              <a:t>• Budgets should be produced which correspond to the same account codes used to produce the profit and loss statements. This will allow more accurate comparisons of budgeted versus actual for each expense category. </a:t>
            </a:r>
          </a:p>
          <a:p>
            <a:r>
              <a:rPr lang="en-AU" dirty="0"/>
              <a:t>• Assumptions used for the basis of budget should be documented and kept on file for reference </a:t>
            </a:r>
          </a:p>
          <a:p>
            <a:r>
              <a:rPr lang="en-AU" dirty="0"/>
              <a:t>• The budgets should be produced to correspond to the accounting period. This should be monthly; quarterly at a minimum. </a:t>
            </a:r>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347121"/>
            <a:ext cx="486955" cy="417390"/>
          </a:xfrm>
          <a:prstGeom prst="rect">
            <a:avLst/>
          </a:prstGeom>
        </p:spPr>
      </p:pic>
      <p:pic>
        <p:nvPicPr>
          <p:cNvPr id="4" name="Audio 3">
            <a:hlinkClick r:id="" action="ppaction://media"/>
            <a:extLst>
              <a:ext uri="{FF2B5EF4-FFF2-40B4-BE49-F238E27FC236}">
                <a16:creationId xmlns:a16="http://schemas.microsoft.com/office/drawing/2014/main" id="{B4F1E006-0C4D-4978-8B6C-0191058472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B6F0A3DB-49A3-4EE5-B6E4-BAA477C8CE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39630CB6-0137-48C5-9385-D283B40618D3}"/>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086349337"/>
      </p:ext>
    </p:extLst>
  </p:cSld>
  <p:clrMapOvr>
    <a:masterClrMapping/>
  </p:clrMapOvr>
  <mc:AlternateContent xmlns:mc="http://schemas.openxmlformats.org/markup-compatibility/2006" xmlns:p14="http://schemas.microsoft.com/office/powerpoint/2010/main">
    <mc:Choice Requires="p14">
      <p:transition spd="slow" p14:dur="2000" advTm="50235"/>
    </mc:Choice>
    <mc:Fallback xmlns="">
      <p:transition spd="slow" advTm="50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92903" y="2012589"/>
            <a:ext cx="12166326" cy="1148080"/>
          </a:xfrm>
        </p:spPr>
        <p:txBody>
          <a:bodyPr anchor="ctr" anchorCtr="0">
            <a:normAutofit fontScale="90000"/>
          </a:bodyPr>
          <a:lstStyle/>
          <a:p>
            <a:r>
              <a:rPr lang="en-AU" sz="3600" dirty="0">
                <a:latin typeface="Open sans"/>
              </a:rPr>
              <a:t> </a:t>
            </a:r>
            <a:r>
              <a:rPr lang="en-AU" sz="3600" dirty="0">
                <a:solidFill>
                  <a:srgbClr val="141F45"/>
                </a:solidFill>
                <a:latin typeface="Open sans"/>
              </a:rPr>
              <a:t>Your Presenter</a:t>
            </a:r>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Tom Sulda </a:t>
            </a:r>
            <a:r>
              <a:rPr lang="en-AU" sz="1800" dirty="0">
                <a:latin typeface="Open sans"/>
              </a:rPr>
              <a:t>BEng (Hons), Grad Cert </a:t>
            </a:r>
            <a:r>
              <a:rPr lang="en-AU" sz="1800" dirty="0" err="1">
                <a:latin typeface="Open sans"/>
              </a:rPr>
              <a:t>Mgt</a:t>
            </a:r>
            <a:r>
              <a:rPr lang="en-AU" sz="1800" dirty="0">
                <a:latin typeface="Open sans"/>
              </a:rPr>
              <a:t>, Dip PM</a:t>
            </a:r>
            <a:br>
              <a:rPr lang="en-AU" sz="1800" dirty="0">
                <a:latin typeface="Open sans"/>
              </a:rPr>
            </a:br>
            <a:r>
              <a:rPr lang="en-AU" sz="1800" dirty="0">
                <a:latin typeface="Open sans"/>
              </a:rPr>
              <a:t/>
            </a:r>
            <a:br>
              <a:rPr lang="en-AU" sz="1800" dirty="0">
                <a:latin typeface="Open sans"/>
              </a:rPr>
            </a:br>
            <a:r>
              <a:rPr lang="en-AU" sz="3600" dirty="0">
                <a:latin typeface="Open sans"/>
              </a:rPr>
              <a:t>CSIA Certified BP&amp;B Auditor</a:t>
            </a:r>
            <a:br>
              <a:rPr lang="en-AU" sz="3600" dirty="0">
                <a:latin typeface="Open sans"/>
              </a:rPr>
            </a:b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5" name="Picture 4">
            <a:extLst>
              <a:ext uri="{FF2B5EF4-FFF2-40B4-BE49-F238E27FC236}">
                <a16:creationId xmlns:a16="http://schemas.microsoft.com/office/drawing/2014/main" id="{8D3BD5B6-D3B8-462E-9816-52EE464287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8735" y="3528060"/>
            <a:ext cx="1543050" cy="1905000"/>
          </a:xfrm>
          <a:prstGeom prst="rect">
            <a:avLst/>
          </a:prstGeom>
        </p:spPr>
      </p:pic>
      <p:pic>
        <p:nvPicPr>
          <p:cNvPr id="6" name="Audio 5">
            <a:hlinkClick r:id="" action="ppaction://media"/>
            <a:extLst>
              <a:ext uri="{FF2B5EF4-FFF2-40B4-BE49-F238E27FC236}">
                <a16:creationId xmlns:a16="http://schemas.microsoft.com/office/drawing/2014/main" id="{1D029C4B-12D8-409F-8EDC-5CAF1EB46F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9" name="Picture 8">
            <a:extLst>
              <a:ext uri="{FF2B5EF4-FFF2-40B4-BE49-F238E27FC236}">
                <a16:creationId xmlns:a16="http://schemas.microsoft.com/office/drawing/2014/main" id="{72BBA91F-9EB0-437C-A453-EE35BA7F67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477" y="356713"/>
            <a:ext cx="1905000" cy="523875"/>
          </a:xfrm>
          <a:prstGeom prst="rect">
            <a:avLst/>
          </a:prstGeom>
        </p:spPr>
      </p:pic>
      <p:sp>
        <p:nvSpPr>
          <p:cNvPr id="11" name="Footer Placeholder 4">
            <a:extLst>
              <a:ext uri="{FF2B5EF4-FFF2-40B4-BE49-F238E27FC236}">
                <a16:creationId xmlns:a16="http://schemas.microsoft.com/office/drawing/2014/main" id="{714E4262-F4D0-4EA0-BC75-264ABDE14269}"/>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027096502"/>
      </p:ext>
    </p:extLst>
  </p:cSld>
  <p:clrMapOvr>
    <a:masterClrMapping/>
  </p:clrMapOvr>
  <mc:AlternateContent xmlns:mc="http://schemas.openxmlformats.org/markup-compatibility/2006" xmlns:p14="http://schemas.microsoft.com/office/powerpoint/2010/main">
    <mc:Choice Requires="p14">
      <p:transition spd="slow" p14:dur="2000" advTm="8209"/>
    </mc:Choice>
    <mc:Fallback xmlns="">
      <p:transition spd="slow" advTm="8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95113"/>
            <a:ext cx="12166326" cy="1148080"/>
          </a:xfrm>
        </p:spPr>
        <p:txBody>
          <a:bodyPr anchor="ctr" anchorCtr="0">
            <a:normAutofit/>
          </a:bodyPr>
          <a:lstStyle/>
          <a:p>
            <a:r>
              <a:rPr lang="en-AU" sz="3600" dirty="0">
                <a:latin typeface="Open sans"/>
              </a:rPr>
              <a:t> </a:t>
            </a:r>
            <a:r>
              <a:rPr lang="en-AU" sz="2800" dirty="0">
                <a:latin typeface="Open sans"/>
              </a:rPr>
              <a:t>Section 4 – Financial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910751"/>
            <a:ext cx="11810578" cy="3231654"/>
          </a:xfrm>
          <a:prstGeom prst="rect">
            <a:avLst/>
          </a:prstGeom>
          <a:noFill/>
        </p:spPr>
        <p:txBody>
          <a:bodyPr wrap="square" rtlCol="0">
            <a:spAutoFit/>
          </a:bodyPr>
          <a:lstStyle/>
          <a:p>
            <a:r>
              <a:rPr lang="en-AU" b="1" dirty="0"/>
              <a:t>4.2.4 Is there a cash flow forecast produced and maintained based on current and future requirements as related to lines of credit and cash? </a:t>
            </a:r>
            <a:endParaRPr lang="en-AU" dirty="0"/>
          </a:p>
          <a:p>
            <a:r>
              <a:rPr lang="en-AU" dirty="0"/>
              <a:t>• The cash flow forecast should be based on current operating conditions regarding all future sources and uses of cash such as accounts receivable and accounts payable. </a:t>
            </a:r>
          </a:p>
          <a:p>
            <a:r>
              <a:rPr lang="en-AU" dirty="0"/>
              <a:t>• Capital expenditures and/or additional cash requirements should be used in the cash flow forecast to ensure cash and/or lines of credit limits are not exceeded. </a:t>
            </a:r>
          </a:p>
          <a:p>
            <a:r>
              <a:rPr lang="en-AU" dirty="0"/>
              <a:t>• Cash flow forecast detail and time frame should be commensurate with the requirements for cash flow. As a minimum, analysis and updates should occur in keeping with the accounting period of the integrator. </a:t>
            </a:r>
          </a:p>
          <a:p>
            <a:r>
              <a:rPr lang="en-AU" dirty="0"/>
              <a:t>• Corrective actions should be identified and implemented where cash shortfalls are identified. </a:t>
            </a:r>
          </a:p>
          <a:p>
            <a:r>
              <a:rPr lang="en-AU" dirty="0"/>
              <a:t>• Projects with large cash commitments should be reviewed and its cash flow used in the forecast. </a:t>
            </a:r>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339451"/>
            <a:ext cx="486955" cy="417390"/>
          </a:xfrm>
          <a:prstGeom prst="rect">
            <a:avLst/>
          </a:prstGeom>
        </p:spPr>
      </p:pic>
      <p:sp>
        <p:nvSpPr>
          <p:cNvPr id="5" name="Footer Placeholder 4">
            <a:extLst>
              <a:ext uri="{FF2B5EF4-FFF2-40B4-BE49-F238E27FC236}">
                <a16:creationId xmlns:a16="http://schemas.microsoft.com/office/drawing/2014/main" id="{9E17838F-65D7-4301-AF85-C32D06877D97}"/>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pic>
        <p:nvPicPr>
          <p:cNvPr id="4" name="Audio 3">
            <a:hlinkClick r:id="" action="ppaction://media"/>
            <a:extLst>
              <a:ext uri="{FF2B5EF4-FFF2-40B4-BE49-F238E27FC236}">
                <a16:creationId xmlns:a16="http://schemas.microsoft.com/office/drawing/2014/main" id="{4C22787C-2E50-4FF9-923B-48F057FD70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1F72EBD6-C4CE-4063-A3AC-BB5884B6B0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Tree>
    <p:extLst>
      <p:ext uri="{BB962C8B-B14F-4D97-AF65-F5344CB8AC3E}">
        <p14:creationId xmlns:p14="http://schemas.microsoft.com/office/powerpoint/2010/main" val="3469230927"/>
      </p:ext>
    </p:extLst>
  </p:cSld>
  <p:clrMapOvr>
    <a:masterClrMapping/>
  </p:clrMapOvr>
  <mc:AlternateContent xmlns:mc="http://schemas.openxmlformats.org/markup-compatibility/2006" xmlns:p14="http://schemas.microsoft.com/office/powerpoint/2010/main">
    <mc:Choice Requires="p14">
      <p:transition spd="slow" p14:dur="2000" advTm="48887"/>
    </mc:Choice>
    <mc:Fallback xmlns="">
      <p:transition spd="slow" advTm="48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65480"/>
            <a:ext cx="12166326" cy="1148080"/>
          </a:xfrm>
        </p:spPr>
        <p:txBody>
          <a:bodyPr anchor="ctr" anchorCtr="0">
            <a:normAutofit/>
          </a:bodyPr>
          <a:lstStyle/>
          <a:p>
            <a:r>
              <a:rPr lang="en-AU" sz="3600" dirty="0">
                <a:latin typeface="Open sans"/>
              </a:rPr>
              <a:t> </a:t>
            </a:r>
            <a:r>
              <a:rPr lang="en-AU" sz="2800" dirty="0">
                <a:latin typeface="Open sans"/>
              </a:rPr>
              <a:t>Section 4 – Financial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2085575"/>
            <a:ext cx="11810578" cy="1569660"/>
          </a:xfrm>
          <a:prstGeom prst="rect">
            <a:avLst/>
          </a:prstGeom>
          <a:noFill/>
        </p:spPr>
        <p:txBody>
          <a:bodyPr wrap="square" rtlCol="0">
            <a:spAutoFit/>
          </a:bodyPr>
          <a:lstStyle/>
          <a:p>
            <a:r>
              <a:rPr lang="en-AU" b="1" dirty="0"/>
              <a:t>4.3.1 Are procedures in place to ensure changes in scope and other additions are billed properly? </a:t>
            </a:r>
            <a:endParaRPr lang="en-AU" dirty="0"/>
          </a:p>
          <a:p>
            <a:r>
              <a:rPr lang="en-AU" dirty="0"/>
              <a:t>• The material and labour costs related to changes in project scope should follow defined procedures to ensure the changes are properly billed. </a:t>
            </a:r>
          </a:p>
          <a:p>
            <a:r>
              <a:rPr lang="en-AU" dirty="0"/>
              <a:t>• The procedures should be instituted to ensure billing for the changes is integrated into normal billing procedures. </a:t>
            </a:r>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472423"/>
            <a:ext cx="486955" cy="417390"/>
          </a:xfrm>
          <a:prstGeom prst="rect">
            <a:avLst/>
          </a:prstGeom>
        </p:spPr>
      </p:pic>
      <p:pic>
        <p:nvPicPr>
          <p:cNvPr id="4" name="Audio 3">
            <a:hlinkClick r:id="" action="ppaction://media"/>
            <a:extLst>
              <a:ext uri="{FF2B5EF4-FFF2-40B4-BE49-F238E27FC236}">
                <a16:creationId xmlns:a16="http://schemas.microsoft.com/office/drawing/2014/main" id="{646B815A-9A14-4BA2-A37D-C4673AE9995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878AC71C-5F9A-42D3-9CA6-4E51918CBB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655E5855-AAE7-4CEE-8CCA-E50D2A70365C}"/>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648934952"/>
      </p:ext>
    </p:extLst>
  </p:cSld>
  <p:clrMapOvr>
    <a:masterClrMapping/>
  </p:clrMapOvr>
  <mc:AlternateContent xmlns:mc="http://schemas.openxmlformats.org/markup-compatibility/2006" xmlns:p14="http://schemas.microsoft.com/office/powerpoint/2010/main">
    <mc:Choice Requires="p14">
      <p:transition spd="slow" p14:dur="2000" advTm="21725"/>
    </mc:Choice>
    <mc:Fallback xmlns="">
      <p:transition spd="slow" advTm="21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2837" y="105439"/>
            <a:ext cx="12166326" cy="1148080"/>
          </a:xfrm>
        </p:spPr>
        <p:txBody>
          <a:bodyPr anchor="ctr" anchorCtr="0">
            <a:normAutofit/>
          </a:bodyPr>
          <a:lstStyle/>
          <a:p>
            <a:r>
              <a:rPr lang="en-AU" sz="3600" dirty="0">
                <a:latin typeface="Open sans"/>
              </a:rPr>
              <a:t> </a:t>
            </a:r>
            <a:r>
              <a:rPr lang="en-AU" sz="2800" dirty="0">
                <a:latin typeface="Open sans"/>
              </a:rPr>
              <a:t>Section 4 – Financial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711385"/>
            <a:ext cx="11810578" cy="4524315"/>
          </a:xfrm>
          <a:prstGeom prst="rect">
            <a:avLst/>
          </a:prstGeom>
          <a:noFill/>
        </p:spPr>
        <p:txBody>
          <a:bodyPr wrap="square" rtlCol="0">
            <a:spAutoFit/>
          </a:bodyPr>
          <a:lstStyle/>
          <a:p>
            <a:r>
              <a:rPr lang="en-AU" b="1" dirty="0"/>
              <a:t>4.3.4 Are accounts receivable (A/R) monitored and aged, with overdue accounts pursued with the necessary level of aggressiveness (e.g., frequent calls, service charges, etc.)? </a:t>
            </a:r>
            <a:endParaRPr lang="en-AU" dirty="0"/>
          </a:p>
          <a:p>
            <a:r>
              <a:rPr lang="en-AU" dirty="0"/>
              <a:t>• The integrator should have a clear policy and procedure for the follow up and collection of invoices with responsibilities defined. </a:t>
            </a:r>
          </a:p>
          <a:p>
            <a:r>
              <a:rPr lang="en-AU" dirty="0"/>
              <a:t>• The A/R aging report should be checked on a periodic basis (monthly at a maximum) and calls made to ensure the client has received the invoice, proper approvals have been made, and the payment date has been established. </a:t>
            </a:r>
          </a:p>
          <a:p>
            <a:r>
              <a:rPr lang="en-AU" dirty="0"/>
              <a:t>• Accounts should be tracked such that overdue accounts are immediately identified by those responsible for A/R. As a minimum, this should be at a pace consistent with the billing cycle. </a:t>
            </a:r>
          </a:p>
          <a:p>
            <a:r>
              <a:rPr lang="en-AU" dirty="0"/>
              <a:t>• Overdue accounts should be tracked, regularly followed up (minimum weekly) and escalated as required (internally and with client) to ensure consistent progress is being made with collections. </a:t>
            </a:r>
          </a:p>
          <a:p>
            <a:r>
              <a:rPr lang="en-AU" dirty="0"/>
              <a:t>• Status of overdue accounts including any related correspondence with client should be documented and action items identified. </a:t>
            </a:r>
          </a:p>
          <a:p>
            <a:r>
              <a:rPr lang="en-AU" dirty="0"/>
              <a:t>• The integrator’s policy should have procedures for service charges, bad debts, and credit collection procedures. </a:t>
            </a:r>
          </a:p>
          <a:p>
            <a:r>
              <a:rPr lang="en-AU" dirty="0"/>
              <a:t>• If the non-payment occurs on a project in the United States, Canada or New Zealand, the integrator should give strong consideration to becoming aware of the applicable deadlines for recording a “lien” or its equivalent against the real estate of the project. This can be a very powerful remedy. </a:t>
            </a:r>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183615"/>
            <a:ext cx="486955" cy="417390"/>
          </a:xfrm>
          <a:prstGeom prst="rect">
            <a:avLst/>
          </a:prstGeom>
        </p:spPr>
      </p:pic>
      <p:pic>
        <p:nvPicPr>
          <p:cNvPr id="4" name="Audio 3">
            <a:hlinkClick r:id="" action="ppaction://media"/>
            <a:extLst>
              <a:ext uri="{FF2B5EF4-FFF2-40B4-BE49-F238E27FC236}">
                <a16:creationId xmlns:a16="http://schemas.microsoft.com/office/drawing/2014/main" id="{B9D85932-D16A-48E7-8A5A-3160F75ACA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754E25DD-35CD-4AC5-B88F-0BB82FCE85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5479"/>
            <a:ext cx="1905000" cy="523875"/>
          </a:xfrm>
          <a:prstGeom prst="rect">
            <a:avLst/>
          </a:prstGeom>
        </p:spPr>
      </p:pic>
      <p:sp>
        <p:nvSpPr>
          <p:cNvPr id="12" name="Footer Placeholder 4">
            <a:extLst>
              <a:ext uri="{FF2B5EF4-FFF2-40B4-BE49-F238E27FC236}">
                <a16:creationId xmlns:a16="http://schemas.microsoft.com/office/drawing/2014/main" id="{0964BB61-A0E1-43EA-AFD2-2FF609BF6394}"/>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874832557"/>
      </p:ext>
    </p:extLst>
  </p:cSld>
  <p:clrMapOvr>
    <a:masterClrMapping/>
  </p:clrMapOvr>
  <mc:AlternateContent xmlns:mc="http://schemas.openxmlformats.org/markup-compatibility/2006" xmlns:p14="http://schemas.microsoft.com/office/powerpoint/2010/main">
    <mc:Choice Requires="p14">
      <p:transition spd="slow" p14:dur="2000" advTm="47252"/>
    </mc:Choice>
    <mc:Fallback xmlns="">
      <p:transition spd="slow" advTm="47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134418"/>
            <a:ext cx="12166326" cy="1148080"/>
          </a:xfrm>
        </p:spPr>
        <p:txBody>
          <a:bodyPr anchor="ctr" anchorCtr="0">
            <a:normAutofit/>
          </a:bodyPr>
          <a:lstStyle/>
          <a:p>
            <a:r>
              <a:rPr lang="en-AU" sz="3600" dirty="0">
                <a:latin typeface="Open sans"/>
              </a:rPr>
              <a:t> </a:t>
            </a:r>
            <a:r>
              <a:rPr lang="en-AU" sz="2800" dirty="0">
                <a:latin typeface="Open sans"/>
              </a:rPr>
              <a:t>Section 4 – Financial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873113"/>
            <a:ext cx="11810578" cy="2954655"/>
          </a:xfrm>
          <a:prstGeom prst="rect">
            <a:avLst/>
          </a:prstGeom>
          <a:noFill/>
        </p:spPr>
        <p:txBody>
          <a:bodyPr wrap="square" rtlCol="0">
            <a:spAutoFit/>
          </a:bodyPr>
          <a:lstStyle/>
          <a:p>
            <a:r>
              <a:rPr lang="en-AU" b="1" dirty="0"/>
              <a:t>4.4.1 Does the integrator have a policy which establishes financial controls to ensure the isolation between the financial transaction and the cash transaction in both A/R and A/P? </a:t>
            </a:r>
            <a:endParaRPr lang="en-AU" dirty="0"/>
          </a:p>
          <a:p>
            <a:r>
              <a:rPr lang="en-AU" dirty="0"/>
              <a:t>• The integrator should have financial controls in place to separate the authorization and cash control functions to minimize the issue of embezzlement. </a:t>
            </a:r>
          </a:p>
          <a:p>
            <a:r>
              <a:rPr lang="en-AU" dirty="0"/>
              <a:t>• Cash receipts should not be entered by the same person posting the associated invoice. </a:t>
            </a:r>
          </a:p>
          <a:p>
            <a:r>
              <a:rPr lang="en-AU" dirty="0"/>
              <a:t>• Disbursements should not be created by the same person creating the purchase order. </a:t>
            </a:r>
          </a:p>
          <a:p>
            <a:r>
              <a:rPr lang="en-AU" dirty="0"/>
              <a:t>• The integrator should have procedures to process payments to minimize the risk of unauthorized disbursement of funds. </a:t>
            </a:r>
          </a:p>
          <a:p>
            <a:r>
              <a:rPr lang="en-AU" dirty="0"/>
              <a:t>• Accounts should be reconciled by someone not authorized to make withdrawals or deposits. </a:t>
            </a:r>
          </a:p>
          <a:p>
            <a:r>
              <a:rPr lang="en-AU" dirty="0"/>
              <a:t>• The integrator should strongly consider utilizing accounting procedural audits by a third party. </a:t>
            </a:r>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262508"/>
            <a:ext cx="486955" cy="417390"/>
          </a:xfrm>
          <a:prstGeom prst="rect">
            <a:avLst/>
          </a:prstGeom>
        </p:spPr>
      </p:pic>
      <p:pic>
        <p:nvPicPr>
          <p:cNvPr id="4" name="Audio 3">
            <a:hlinkClick r:id="" action="ppaction://media"/>
            <a:extLst>
              <a:ext uri="{FF2B5EF4-FFF2-40B4-BE49-F238E27FC236}">
                <a16:creationId xmlns:a16="http://schemas.microsoft.com/office/drawing/2014/main" id="{95F256C6-9CC7-4EEC-82E8-E698B74F65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62E4FC76-41FC-4365-A5AE-B863342463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A3BB2C54-6A4A-4C9A-BFBB-4EFECF61343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882518413"/>
      </p:ext>
    </p:extLst>
  </p:cSld>
  <p:clrMapOvr>
    <a:masterClrMapping/>
  </p:clrMapOvr>
  <mc:AlternateContent xmlns:mc="http://schemas.openxmlformats.org/markup-compatibility/2006" xmlns:p14="http://schemas.microsoft.com/office/powerpoint/2010/main">
    <mc:Choice Requires="p14">
      <p:transition spd="slow" p14:dur="2000" advTm="31477"/>
    </mc:Choice>
    <mc:Fallback xmlns="">
      <p:transition spd="slow" advTm="31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2837" y="128979"/>
            <a:ext cx="12166326" cy="1148080"/>
          </a:xfrm>
        </p:spPr>
        <p:txBody>
          <a:bodyPr anchor="ctr" anchorCtr="0">
            <a:normAutofit/>
          </a:bodyPr>
          <a:lstStyle/>
          <a:p>
            <a:r>
              <a:rPr lang="en-AU" sz="3600" dirty="0">
                <a:latin typeface="Open sans"/>
              </a:rPr>
              <a:t> </a:t>
            </a:r>
            <a:r>
              <a:rPr lang="en-AU" sz="2800" dirty="0">
                <a:latin typeface="Open sans"/>
              </a:rPr>
              <a:t>Section 4 – Financial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2096116"/>
            <a:ext cx="11810578" cy="2585323"/>
          </a:xfrm>
          <a:prstGeom prst="rect">
            <a:avLst/>
          </a:prstGeom>
          <a:noFill/>
        </p:spPr>
        <p:txBody>
          <a:bodyPr wrap="square" rtlCol="0">
            <a:spAutoFit/>
          </a:bodyPr>
          <a:lstStyle/>
          <a:p>
            <a:r>
              <a:rPr lang="en-AU" b="1" dirty="0"/>
              <a:t>4.5.1 Does the integrator have a project control/job cost system to match the project size and level of project involvement?</a:t>
            </a:r>
          </a:p>
          <a:p>
            <a:r>
              <a:rPr lang="en-AU" b="1" dirty="0"/>
              <a:t> </a:t>
            </a:r>
            <a:endParaRPr lang="en-AU" dirty="0"/>
          </a:p>
          <a:p>
            <a:r>
              <a:rPr lang="en-AU" dirty="0"/>
              <a:t>• The integrator job cost system should provide actual project cost provided in an appropriate time frame. </a:t>
            </a:r>
          </a:p>
          <a:p>
            <a:r>
              <a:rPr lang="en-AU" dirty="0"/>
              <a:t>• The cost information should reflect the complete project cost status including labour cost versus budgeted, material cost versus budgeted, sub-contract cost versus budgeted, contract amount versus amount invoiced to date, percent completion (calculated), and other expenses. </a:t>
            </a:r>
          </a:p>
          <a:p>
            <a:r>
              <a:rPr lang="en-AU" dirty="0"/>
              <a:t>• Ideally the integrator should have fully integrated financial and project accounting/management systems. </a:t>
            </a:r>
          </a:p>
          <a:p>
            <a:r>
              <a:rPr lang="en-AU" dirty="0"/>
              <a:t>• The job cost system should allow for a level of work breakdown granularity commensurate with project complexity and project management methodologies.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477033"/>
            <a:ext cx="486955" cy="417390"/>
          </a:xfrm>
          <a:prstGeom prst="rect">
            <a:avLst/>
          </a:prstGeom>
        </p:spPr>
      </p:pic>
      <p:pic>
        <p:nvPicPr>
          <p:cNvPr id="4" name="Audio 3">
            <a:hlinkClick r:id="" action="ppaction://media"/>
            <a:extLst>
              <a:ext uri="{FF2B5EF4-FFF2-40B4-BE49-F238E27FC236}">
                <a16:creationId xmlns:a16="http://schemas.microsoft.com/office/drawing/2014/main" id="{B32078BF-9482-462A-86F6-C0D24A0304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FEDC690C-2F19-45C2-94AF-E6D0AD4077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6CA4E838-B212-4153-BE19-6EA849D508D8}"/>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55908123"/>
      </p:ext>
    </p:extLst>
  </p:cSld>
  <p:clrMapOvr>
    <a:masterClrMapping/>
  </p:clrMapOvr>
  <mc:AlternateContent xmlns:mc="http://schemas.openxmlformats.org/markup-compatibility/2006" xmlns:p14="http://schemas.microsoft.com/office/powerpoint/2010/main">
    <mc:Choice Requires="p14">
      <p:transition spd="slow" p14:dur="2000" advTm="42729"/>
    </mc:Choice>
    <mc:Fallback xmlns="">
      <p:transition spd="slow" advTm="42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122328"/>
            <a:ext cx="12166326" cy="1148080"/>
          </a:xfrm>
        </p:spPr>
        <p:txBody>
          <a:bodyPr anchor="ctr" anchorCtr="0">
            <a:normAutofit/>
          </a:bodyPr>
          <a:lstStyle/>
          <a:p>
            <a:r>
              <a:rPr lang="en-AU" sz="3600" dirty="0">
                <a:latin typeface="Open sans"/>
              </a:rPr>
              <a:t> </a:t>
            </a:r>
            <a:r>
              <a:rPr lang="en-AU" sz="2800" dirty="0">
                <a:latin typeface="Open sans"/>
              </a:rPr>
              <a:t>Section 4 – Financial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872822"/>
            <a:ext cx="11810578" cy="2862322"/>
          </a:xfrm>
          <a:prstGeom prst="rect">
            <a:avLst/>
          </a:prstGeom>
          <a:noFill/>
        </p:spPr>
        <p:txBody>
          <a:bodyPr wrap="square" rtlCol="0">
            <a:spAutoFit/>
          </a:bodyPr>
          <a:lstStyle/>
          <a:p>
            <a:r>
              <a:rPr lang="en-AU" b="1" dirty="0"/>
              <a:t>4.5.5 Are methods for monitoring percent completion and Work in Process (WIP) being handled in a systematic and consistent manner? </a:t>
            </a:r>
          </a:p>
          <a:p>
            <a:endParaRPr lang="en-AU" dirty="0"/>
          </a:p>
          <a:p>
            <a:r>
              <a:rPr lang="en-AU" dirty="0"/>
              <a:t>• Methodologies should be used to accurately and consistently measure WIP which is partially finished services or goods. </a:t>
            </a:r>
          </a:p>
          <a:p>
            <a:r>
              <a:rPr lang="en-AU" dirty="0"/>
              <a:t>• Labour and non-labour percent of completion (POC) should be evaluated separately in arriving at overall project POC. </a:t>
            </a:r>
          </a:p>
          <a:p>
            <a:r>
              <a:rPr lang="en-AU" dirty="0"/>
              <a:t>• The cost system should calculate percent spent (or used) which should be compared with the forecast-to-complete. </a:t>
            </a:r>
          </a:p>
          <a:p>
            <a:r>
              <a:rPr lang="en-AU" dirty="0"/>
              <a:t>• A calculated WIP method should be in place and verified with the project management associates to ensure compliance with actual percent completion. </a:t>
            </a:r>
          </a:p>
          <a:p>
            <a:r>
              <a:rPr lang="en-AU" dirty="0"/>
              <a:t>• There should be a reconciliation of WIP on the balance sheet to WIP itemized at the project level. </a:t>
            </a:r>
          </a:p>
          <a:p>
            <a:endParaRPr lang="en-AU"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282871"/>
            <a:ext cx="486955" cy="417390"/>
          </a:xfrm>
          <a:prstGeom prst="rect">
            <a:avLst/>
          </a:prstGeom>
        </p:spPr>
      </p:pic>
      <p:pic>
        <p:nvPicPr>
          <p:cNvPr id="4" name="Audio 3">
            <a:hlinkClick r:id="" action="ppaction://media"/>
            <a:extLst>
              <a:ext uri="{FF2B5EF4-FFF2-40B4-BE49-F238E27FC236}">
                <a16:creationId xmlns:a16="http://schemas.microsoft.com/office/drawing/2014/main" id="{269D23E5-6A5B-458F-91DD-A200F919521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30EED2D6-3F34-4C1F-9837-CD71A2F385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FAF0C95F-AB63-4EC1-9A6B-23AE6A68C439}"/>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84704758"/>
      </p:ext>
    </p:extLst>
  </p:cSld>
  <p:clrMapOvr>
    <a:masterClrMapping/>
  </p:clrMapOvr>
  <mc:AlternateContent xmlns:mc="http://schemas.openxmlformats.org/markup-compatibility/2006" xmlns:p14="http://schemas.microsoft.com/office/powerpoint/2010/main">
    <mc:Choice Requires="p14">
      <p:transition spd="slow" p14:dur="2000" advTm="51563"/>
    </mc:Choice>
    <mc:Fallback xmlns="">
      <p:transition spd="slow" advTm="51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203895"/>
            <a:ext cx="12166326" cy="1148080"/>
          </a:xfrm>
        </p:spPr>
        <p:txBody>
          <a:bodyPr anchor="ctr" anchorCtr="0">
            <a:normAutofit/>
          </a:bodyPr>
          <a:lstStyle/>
          <a:p>
            <a:r>
              <a:rPr lang="en-AU" sz="3600" dirty="0">
                <a:latin typeface="Open sans"/>
              </a:rPr>
              <a:t> What’s in the Next Webinar? </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4" name="TextBox 3">
            <a:extLst>
              <a:ext uri="{FF2B5EF4-FFF2-40B4-BE49-F238E27FC236}">
                <a16:creationId xmlns:a16="http://schemas.microsoft.com/office/drawing/2014/main" id="{5DAA68C8-734F-44D9-AFF2-CE7292BA0E8B}"/>
              </a:ext>
            </a:extLst>
          </p:cNvPr>
          <p:cNvSpPr txBox="1"/>
          <p:nvPr/>
        </p:nvSpPr>
        <p:spPr>
          <a:xfrm>
            <a:off x="358588" y="1361045"/>
            <a:ext cx="11125200" cy="1938992"/>
          </a:xfrm>
          <a:prstGeom prst="rect">
            <a:avLst/>
          </a:prstGeom>
          <a:noFill/>
        </p:spPr>
        <p:txBody>
          <a:bodyPr wrap="square" rtlCol="0">
            <a:spAutoFit/>
          </a:bodyPr>
          <a:lstStyle/>
          <a:p>
            <a:r>
              <a:rPr lang="en-AU" sz="2400" dirty="0"/>
              <a:t>CSIA BP&amp;B Webinar Module #3:</a:t>
            </a:r>
          </a:p>
          <a:p>
            <a:endParaRPr lang="en-AU" sz="2400" dirty="0"/>
          </a:p>
          <a:p>
            <a:pPr marL="342900" indent="-342900">
              <a:buFont typeface="Arial" panose="020B0604020202020204" pitchFamily="34" charset="0"/>
              <a:buChar char="•"/>
            </a:pPr>
            <a:r>
              <a:rPr lang="en-AU" sz="2400" dirty="0"/>
              <a:t>Section 5 – Project Management</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Section 6 – Systems Development and Lifecycle</a:t>
            </a:r>
          </a:p>
        </p:txBody>
      </p:sp>
      <p:pic>
        <p:nvPicPr>
          <p:cNvPr id="3" name="Audio 2">
            <a:hlinkClick r:id="" action="ppaction://media"/>
            <a:extLst>
              <a:ext uri="{FF2B5EF4-FFF2-40B4-BE49-F238E27FC236}">
                <a16:creationId xmlns:a16="http://schemas.microsoft.com/office/drawing/2014/main" id="{F9639B5B-7D34-49CB-BDF1-407A600C3C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9" name="Picture 8">
            <a:extLst>
              <a:ext uri="{FF2B5EF4-FFF2-40B4-BE49-F238E27FC236}">
                <a16:creationId xmlns:a16="http://schemas.microsoft.com/office/drawing/2014/main" id="{AD4DACC2-D4D4-4547-BED4-105CFA2FFB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8588" y="356713"/>
            <a:ext cx="1905000" cy="523875"/>
          </a:xfrm>
          <a:prstGeom prst="rect">
            <a:avLst/>
          </a:prstGeom>
        </p:spPr>
      </p:pic>
      <p:sp>
        <p:nvSpPr>
          <p:cNvPr id="11" name="Footer Placeholder 4">
            <a:extLst>
              <a:ext uri="{FF2B5EF4-FFF2-40B4-BE49-F238E27FC236}">
                <a16:creationId xmlns:a16="http://schemas.microsoft.com/office/drawing/2014/main" id="{AC71F1D6-4417-43F2-B7C8-A9470DD47DB2}"/>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651183668"/>
      </p:ext>
    </p:extLst>
  </p:cSld>
  <p:clrMapOvr>
    <a:masterClrMapping/>
  </p:clrMapOvr>
  <mc:AlternateContent xmlns:mc="http://schemas.openxmlformats.org/markup-compatibility/2006" xmlns:p14="http://schemas.microsoft.com/office/powerpoint/2010/main">
    <mc:Choice Requires="p14">
      <p:transition spd="slow" p14:dur="2000" advTm="16884"/>
    </mc:Choice>
    <mc:Fallback xmlns="">
      <p:transition spd="slow" advTm="16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345740" y="2356837"/>
            <a:ext cx="12166326" cy="1148080"/>
          </a:xfrm>
        </p:spPr>
        <p:txBody>
          <a:bodyPr anchor="ctr" anchorCtr="0">
            <a:normAutofit fontScale="90000"/>
          </a:bodyPr>
          <a:lstStyle/>
          <a:p>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Improvement Suggestions?</a:t>
            </a:r>
            <a:br>
              <a:rPr lang="en-AU" sz="3600" dirty="0">
                <a:latin typeface="Open sans"/>
              </a:rPr>
            </a:br>
            <a:r>
              <a:rPr lang="en-AU" sz="3600" dirty="0">
                <a:latin typeface="Open sans"/>
              </a:rPr>
              <a:t>Contact </a:t>
            </a:r>
            <a:r>
              <a:rPr lang="en-AU" sz="3600" dirty="0">
                <a:latin typeface="Open sans"/>
                <a:hlinkClick r:id="rId6"/>
              </a:rPr>
              <a:t>tom@latsa.com.au</a:t>
            </a:r>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Thanks for listening in….</a:t>
            </a:r>
            <a:br>
              <a:rPr lang="en-AU" sz="3600" dirty="0">
                <a:latin typeface="Open sans"/>
              </a:rPr>
            </a:br>
            <a:r>
              <a:rPr lang="en-AU" sz="3600" dirty="0">
                <a:latin typeface="Open sans"/>
              </a:rPr>
              <a:t>Have a great day! </a:t>
            </a:r>
            <a:br>
              <a:rPr lang="en-AU" sz="3600" dirty="0">
                <a:latin typeface="Open sans"/>
              </a:rPr>
            </a:b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3" name="Audio 2">
            <a:hlinkClick r:id="" action="ppaction://media"/>
            <a:extLst>
              <a:ext uri="{FF2B5EF4-FFF2-40B4-BE49-F238E27FC236}">
                <a16:creationId xmlns:a16="http://schemas.microsoft.com/office/drawing/2014/main" id="{94C2F00C-7127-4C5C-963F-B5149B76CE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6" name="Picture 5">
            <a:extLst>
              <a:ext uri="{FF2B5EF4-FFF2-40B4-BE49-F238E27FC236}">
                <a16:creationId xmlns:a16="http://schemas.microsoft.com/office/drawing/2014/main" id="{F4567905-9FC7-46A6-BADC-703B6FB047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922" y="356713"/>
            <a:ext cx="1905000" cy="523875"/>
          </a:xfrm>
          <a:prstGeom prst="rect">
            <a:avLst/>
          </a:prstGeom>
        </p:spPr>
      </p:pic>
      <p:sp>
        <p:nvSpPr>
          <p:cNvPr id="10" name="Footer Placeholder 4">
            <a:extLst>
              <a:ext uri="{FF2B5EF4-FFF2-40B4-BE49-F238E27FC236}">
                <a16:creationId xmlns:a16="http://schemas.microsoft.com/office/drawing/2014/main" id="{BBB1FCD6-9FA1-4772-A505-77254825CB9A}"/>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016300072"/>
      </p:ext>
    </p:extLst>
  </p:cSld>
  <p:clrMapOvr>
    <a:masterClrMapping/>
  </p:clrMapOvr>
  <mc:AlternateContent xmlns:mc="http://schemas.openxmlformats.org/markup-compatibility/2006" xmlns:p14="http://schemas.microsoft.com/office/powerpoint/2010/main">
    <mc:Choice Requires="p14">
      <p:transition spd="slow" p14:dur="2000" advTm="17754"/>
    </mc:Choice>
    <mc:Fallback xmlns="">
      <p:transition spd="slow" advTm="17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92071" y="190488"/>
            <a:ext cx="12166326" cy="1148080"/>
          </a:xfrm>
        </p:spPr>
        <p:txBody>
          <a:bodyPr anchor="ctr" anchorCtr="0">
            <a:normAutofit/>
          </a:bodyPr>
          <a:lstStyle/>
          <a:p>
            <a:r>
              <a:rPr lang="en-AU" sz="3600" dirty="0">
                <a:latin typeface="Open sans"/>
              </a:rPr>
              <a:t> </a:t>
            </a:r>
            <a:r>
              <a:rPr lang="en-AU" sz="3200" dirty="0">
                <a:latin typeface="Open sans"/>
              </a:rPr>
              <a:t>Today’s Presentation Covers……</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478990" y="1111512"/>
            <a:ext cx="9090212" cy="5262979"/>
          </a:xfrm>
          <a:prstGeom prst="rect">
            <a:avLst/>
          </a:prstGeom>
          <a:noFill/>
        </p:spPr>
        <p:txBody>
          <a:bodyPr wrap="square" rtlCol="0">
            <a:spAutoFit/>
          </a:bodyPr>
          <a:lstStyle/>
          <a:p>
            <a:r>
              <a:rPr lang="en-AU" sz="2400" b="1" dirty="0">
                <a:solidFill>
                  <a:srgbClr val="141F45"/>
                </a:solidFill>
              </a:rPr>
              <a:t>Section 3 – Marketing, Business Development, Sales and Opportunity Management</a:t>
            </a:r>
          </a:p>
          <a:p>
            <a:endParaRPr lang="en-AU" sz="2400" b="1" dirty="0">
              <a:solidFill>
                <a:srgbClr val="141F45"/>
              </a:solidFill>
            </a:endParaRPr>
          </a:p>
          <a:p>
            <a:pPr marL="742950" lvl="1" indent="-285750">
              <a:buFont typeface="Arial" panose="020B0604020202020204" pitchFamily="34" charset="0"/>
              <a:buChar char="•"/>
            </a:pPr>
            <a:r>
              <a:rPr lang="en-AU" sz="2000" dirty="0"/>
              <a:t>Brand and Product Awareness</a:t>
            </a:r>
          </a:p>
          <a:p>
            <a:pPr marL="742950" lvl="1" indent="-285750">
              <a:buFont typeface="Arial" panose="020B0604020202020204" pitchFamily="34" charset="0"/>
              <a:buChar char="•"/>
            </a:pPr>
            <a:r>
              <a:rPr lang="en-AU" sz="2000" dirty="0"/>
              <a:t>Your Value Proposition</a:t>
            </a:r>
          </a:p>
          <a:p>
            <a:pPr marL="742950" lvl="1" indent="-285750">
              <a:buFont typeface="Arial" panose="020B0604020202020204" pitchFamily="34" charset="0"/>
              <a:buChar char="•"/>
            </a:pPr>
            <a:r>
              <a:rPr lang="en-AU" sz="2000" dirty="0"/>
              <a:t>Lead Qualification and Conversion</a:t>
            </a:r>
          </a:p>
          <a:p>
            <a:pPr marL="742950" lvl="1" indent="-285750">
              <a:buFont typeface="Arial" panose="020B0604020202020204" pitchFamily="34" charset="0"/>
              <a:buChar char="•"/>
            </a:pPr>
            <a:r>
              <a:rPr lang="en-AU" sz="2000" dirty="0"/>
              <a:t>Quotes/RFPs/POs </a:t>
            </a:r>
          </a:p>
          <a:p>
            <a:pPr marL="742950" lvl="1" indent="-285750">
              <a:buFont typeface="Arial" panose="020B0604020202020204" pitchFamily="34" charset="0"/>
              <a:buChar char="•"/>
            </a:pPr>
            <a:r>
              <a:rPr lang="en-AU" sz="2000" dirty="0"/>
              <a:t>Contract language</a:t>
            </a:r>
          </a:p>
          <a:p>
            <a:pPr marL="742950" lvl="1" indent="-285750">
              <a:buFont typeface="Arial" panose="020B0604020202020204" pitchFamily="34" charset="0"/>
              <a:buChar char="•"/>
            </a:pPr>
            <a:r>
              <a:rPr lang="en-AU" sz="2000" dirty="0"/>
              <a:t>Commercials – </a:t>
            </a:r>
            <a:r>
              <a:rPr lang="en-AU" sz="2000" dirty="0" err="1"/>
              <a:t>Ts</a:t>
            </a:r>
            <a:r>
              <a:rPr lang="en-AU" sz="2000" dirty="0"/>
              <a:t> &amp; Cs, Pricing, Billing &amp; Warranty</a:t>
            </a:r>
          </a:p>
          <a:p>
            <a:pPr marL="742950" lvl="1" indent="-285750">
              <a:buFont typeface="Arial" panose="020B0604020202020204" pitchFamily="34" charset="0"/>
              <a:buChar char="•"/>
            </a:pPr>
            <a:r>
              <a:rPr lang="en-AU" sz="2000" dirty="0"/>
              <a:t>IP Protection</a:t>
            </a:r>
          </a:p>
          <a:p>
            <a:pPr marL="742950" lvl="1" indent="-285750">
              <a:buFont typeface="Arial" panose="020B0604020202020204" pitchFamily="34" charset="0"/>
              <a:buChar char="•"/>
            </a:pPr>
            <a:r>
              <a:rPr lang="en-AU" sz="2000" dirty="0"/>
              <a:t>Go/No Go Processes</a:t>
            </a:r>
          </a:p>
          <a:p>
            <a:pPr marL="742950" lvl="1" indent="-285750">
              <a:buFont typeface="Arial" panose="020B0604020202020204" pitchFamily="34" charset="0"/>
              <a:buChar char="•"/>
            </a:pPr>
            <a:r>
              <a:rPr lang="en-AU" sz="2000" dirty="0"/>
              <a:t>Sales Pipeline Management and Forecasting</a:t>
            </a:r>
          </a:p>
          <a:p>
            <a:pPr marL="742950" lvl="1" indent="-285750">
              <a:buFont typeface="Arial" panose="020B0604020202020204" pitchFamily="34" charset="0"/>
              <a:buChar char="•"/>
            </a:pPr>
            <a:r>
              <a:rPr lang="en-AU" sz="2000" dirty="0"/>
              <a:t>Scoping of Work</a:t>
            </a:r>
          </a:p>
          <a:p>
            <a:pPr marL="742950" lvl="1" indent="-285750">
              <a:buFont typeface="Arial" panose="020B0604020202020204" pitchFamily="34" charset="0"/>
              <a:buChar char="•"/>
            </a:pPr>
            <a:r>
              <a:rPr lang="en-AU" sz="2000" dirty="0"/>
              <a:t>Opportunity and Risk Management</a:t>
            </a:r>
          </a:p>
          <a:p>
            <a:pPr marL="742950" lvl="1" indent="-285750">
              <a:buFont typeface="Arial" panose="020B0604020202020204" pitchFamily="34" charset="0"/>
              <a:buChar char="•"/>
            </a:pPr>
            <a:r>
              <a:rPr lang="en-AU" sz="2000" dirty="0"/>
              <a:t>Approval Process</a:t>
            </a:r>
          </a:p>
          <a:p>
            <a:pPr lvl="1"/>
            <a:endParaRPr lang="en-AU" sz="2400" dirty="0"/>
          </a:p>
        </p:txBody>
      </p:sp>
      <p:pic>
        <p:nvPicPr>
          <p:cNvPr id="6" name="Audio 5">
            <a:hlinkClick r:id="" action="ppaction://media"/>
            <a:extLst>
              <a:ext uri="{FF2B5EF4-FFF2-40B4-BE49-F238E27FC236}">
                <a16:creationId xmlns:a16="http://schemas.microsoft.com/office/drawing/2014/main" id="{AB1BA0DF-D86E-4F72-802F-EA81530542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9" name="Picture 8">
            <a:extLst>
              <a:ext uri="{FF2B5EF4-FFF2-40B4-BE49-F238E27FC236}">
                <a16:creationId xmlns:a16="http://schemas.microsoft.com/office/drawing/2014/main" id="{0E3040A2-94E5-4A70-BB2C-AEF09488F6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990" y="356713"/>
            <a:ext cx="1905000" cy="523875"/>
          </a:xfrm>
          <a:prstGeom prst="rect">
            <a:avLst/>
          </a:prstGeom>
        </p:spPr>
      </p:pic>
      <p:sp>
        <p:nvSpPr>
          <p:cNvPr id="11" name="Footer Placeholder 4">
            <a:extLst>
              <a:ext uri="{FF2B5EF4-FFF2-40B4-BE49-F238E27FC236}">
                <a16:creationId xmlns:a16="http://schemas.microsoft.com/office/drawing/2014/main" id="{A2442E17-95A5-41C4-B61B-1F86986F4D40}"/>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581177456"/>
      </p:ext>
    </p:extLst>
  </p:cSld>
  <p:clrMapOvr>
    <a:masterClrMapping/>
  </p:clrMapOvr>
  <mc:AlternateContent xmlns:mc="http://schemas.openxmlformats.org/markup-compatibility/2006" xmlns:p14="http://schemas.microsoft.com/office/powerpoint/2010/main">
    <mc:Choice Requires="p14">
      <p:transition spd="slow" p14:dur="2000" advTm="22768"/>
    </mc:Choice>
    <mc:Fallback xmlns="">
      <p:transition spd="slow" advTm="22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453316" y="212965"/>
            <a:ext cx="12166326" cy="1148080"/>
          </a:xfrm>
        </p:spPr>
        <p:txBody>
          <a:bodyPr anchor="ctr" anchorCtr="0">
            <a:normAutofit/>
          </a:bodyPr>
          <a:lstStyle/>
          <a:p>
            <a:r>
              <a:rPr lang="en-AU" sz="3600" dirty="0">
                <a:latin typeface="Open sans"/>
              </a:rPr>
              <a:t> </a:t>
            </a:r>
            <a:r>
              <a:rPr lang="en-AU" sz="3200" dirty="0">
                <a:latin typeface="Open sans"/>
              </a:rPr>
              <a:t>Today’s Presentation Covers……</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381422" y="1476774"/>
            <a:ext cx="9090212" cy="3416320"/>
          </a:xfrm>
          <a:prstGeom prst="rect">
            <a:avLst/>
          </a:prstGeom>
          <a:noFill/>
        </p:spPr>
        <p:txBody>
          <a:bodyPr wrap="square" rtlCol="0">
            <a:spAutoFit/>
          </a:bodyPr>
          <a:lstStyle/>
          <a:p>
            <a:r>
              <a:rPr lang="en-AU" sz="2400" b="1" dirty="0">
                <a:solidFill>
                  <a:srgbClr val="141F45"/>
                </a:solidFill>
              </a:rPr>
              <a:t>Section 3</a:t>
            </a:r>
            <a:r>
              <a:rPr lang="en-AU" sz="2400" dirty="0">
                <a:solidFill>
                  <a:srgbClr val="141F45"/>
                </a:solidFill>
              </a:rPr>
              <a:t> </a:t>
            </a:r>
          </a:p>
          <a:p>
            <a:pPr marL="285750" indent="-285750">
              <a:buFont typeface="Arial" panose="020B0604020202020204" pitchFamily="34" charset="0"/>
              <a:buChar char="•"/>
            </a:pPr>
            <a:r>
              <a:rPr lang="en-AU" sz="2400" dirty="0"/>
              <a:t>Marketing Management</a:t>
            </a:r>
          </a:p>
          <a:p>
            <a:pPr marL="285750" indent="-285750">
              <a:buFont typeface="Arial" panose="020B0604020202020204" pitchFamily="34" charset="0"/>
              <a:buChar char="•"/>
            </a:pPr>
            <a:r>
              <a:rPr lang="en-AU" sz="2400" dirty="0"/>
              <a:t>Business Development</a:t>
            </a:r>
          </a:p>
          <a:p>
            <a:pPr marL="285750" indent="-285750">
              <a:buFont typeface="Arial" panose="020B0604020202020204" pitchFamily="34" charset="0"/>
              <a:buChar char="•"/>
            </a:pPr>
            <a:r>
              <a:rPr lang="en-AU" sz="2400" dirty="0"/>
              <a:t>Sales Process Development</a:t>
            </a:r>
          </a:p>
          <a:p>
            <a:pPr marL="285750" indent="-285750">
              <a:buFont typeface="Arial" panose="020B0604020202020204" pitchFamily="34" charset="0"/>
              <a:buChar char="•"/>
            </a:pPr>
            <a:r>
              <a:rPr lang="en-AU" sz="2400" dirty="0"/>
              <a:t>Opportunity Management</a:t>
            </a:r>
          </a:p>
          <a:p>
            <a:endParaRPr lang="en-AU" sz="2400" b="1" dirty="0"/>
          </a:p>
          <a:p>
            <a:r>
              <a:rPr lang="en-AU" sz="2400" b="1" dirty="0"/>
              <a:t>Section 4</a:t>
            </a:r>
          </a:p>
          <a:p>
            <a:pPr marL="342900" indent="-342900">
              <a:buFont typeface="Arial" panose="020B0604020202020204" pitchFamily="34" charset="0"/>
              <a:buChar char="•"/>
            </a:pPr>
            <a:r>
              <a:rPr lang="en-AU" sz="2400" dirty="0"/>
              <a:t>Financial management</a:t>
            </a:r>
          </a:p>
          <a:p>
            <a:pPr marL="285750" indent="-285750">
              <a:buFont typeface="Arial" panose="020B0604020202020204" pitchFamily="34" charset="0"/>
              <a:buChar char="•"/>
            </a:pPr>
            <a:endParaRPr lang="en-AU" sz="2400" dirty="0"/>
          </a:p>
        </p:txBody>
      </p:sp>
      <p:pic>
        <p:nvPicPr>
          <p:cNvPr id="4" name="Audio 3">
            <a:hlinkClick r:id="" action="ppaction://media"/>
            <a:extLst>
              <a:ext uri="{FF2B5EF4-FFF2-40B4-BE49-F238E27FC236}">
                <a16:creationId xmlns:a16="http://schemas.microsoft.com/office/drawing/2014/main" id="{515A462B-B44B-454D-BB37-BB43FDD4A4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9" name="Picture 8">
            <a:extLst>
              <a:ext uri="{FF2B5EF4-FFF2-40B4-BE49-F238E27FC236}">
                <a16:creationId xmlns:a16="http://schemas.microsoft.com/office/drawing/2014/main" id="{B4F62B9E-0CFD-4331-9318-9F6EB2B6A5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422" y="525067"/>
            <a:ext cx="1905000" cy="523875"/>
          </a:xfrm>
          <a:prstGeom prst="rect">
            <a:avLst/>
          </a:prstGeom>
        </p:spPr>
      </p:pic>
      <p:sp>
        <p:nvSpPr>
          <p:cNvPr id="11" name="Footer Placeholder 4">
            <a:extLst>
              <a:ext uri="{FF2B5EF4-FFF2-40B4-BE49-F238E27FC236}">
                <a16:creationId xmlns:a16="http://schemas.microsoft.com/office/drawing/2014/main" id="{7E10058D-C9B7-44B0-9A13-61648D0212DA}"/>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203198541"/>
      </p:ext>
    </p:extLst>
  </p:cSld>
  <p:clrMapOvr>
    <a:masterClrMapping/>
  </p:clrMapOvr>
  <mc:AlternateContent xmlns:mc="http://schemas.openxmlformats.org/markup-compatibility/2006" xmlns:p14="http://schemas.microsoft.com/office/powerpoint/2010/main">
    <mc:Choice Requires="p14">
      <p:transition spd="slow" p14:dur="2000" advTm="19512"/>
    </mc:Choice>
    <mc:Fallback xmlns="">
      <p:transition spd="slow" advTm="19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93148"/>
            <a:ext cx="12166326" cy="1148080"/>
          </a:xfrm>
        </p:spPr>
        <p:txBody>
          <a:bodyPr anchor="ctr" anchorCtr="0">
            <a:normAutofit/>
          </a:bodyPr>
          <a:lstStyle/>
          <a:p>
            <a:r>
              <a:rPr lang="en-AU" sz="3600" dirty="0">
                <a:latin typeface="Open sans"/>
              </a:rPr>
              <a:t> </a:t>
            </a:r>
            <a:r>
              <a:rPr lang="en-AU" sz="2800" dirty="0">
                <a:latin typeface="Open sans"/>
              </a:rPr>
              <a:t>Section 3</a:t>
            </a:r>
            <a:br>
              <a:rPr lang="en-AU" sz="2800" dirty="0">
                <a:latin typeface="Open sans"/>
              </a:rPr>
            </a:br>
            <a:r>
              <a:rPr lang="en-AU" sz="2800" dirty="0">
                <a:latin typeface="Open sans"/>
              </a:rPr>
              <a:t>Marketing, BD, S&amp;O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793400"/>
            <a:ext cx="11810578" cy="4247317"/>
          </a:xfrm>
          <a:prstGeom prst="rect">
            <a:avLst/>
          </a:prstGeom>
          <a:noFill/>
        </p:spPr>
        <p:txBody>
          <a:bodyPr wrap="square" rtlCol="0">
            <a:spAutoFit/>
          </a:bodyPr>
          <a:lstStyle/>
          <a:p>
            <a:r>
              <a:rPr lang="en-AU" b="1" dirty="0"/>
              <a:t>3.2.1 Does the integrator leverage its value proposition in terms of how it fits within its business development activities? Does the integrator’s marketing strategy factor with the client’s business needs? </a:t>
            </a:r>
            <a:endParaRPr lang="en-AU" dirty="0"/>
          </a:p>
          <a:p>
            <a:r>
              <a:rPr lang="en-AU" dirty="0"/>
              <a:t>• The integrator should clearly define their value proposition for each of its primary services. </a:t>
            </a:r>
          </a:p>
          <a:p>
            <a:r>
              <a:rPr lang="en-AU" dirty="0"/>
              <a:t>• There is an increasing need to understand the client’s systems and how long range plans will impact them. Opportunities also exist for an integrator to incorporate information from technical systems to existing business systems to streamline the client’s operation. The integrator should incorporate the client’s business information into the sales and marketing material for that client. </a:t>
            </a:r>
          </a:p>
          <a:p>
            <a:r>
              <a:rPr lang="en-AU" dirty="0"/>
              <a:t>• It is important that the integrator can clearly articulate its value proposition in terms of the client’s business goals. The value proposition is the value that the client receives from working with the integrator and should attempt to be specific to the integrator. Part of the value that the integrator provides may be outside the original request for services and should be incorporated into the value proposition. </a:t>
            </a:r>
          </a:p>
          <a:p>
            <a:r>
              <a:rPr lang="en-AU" dirty="0"/>
              <a:t>• It is important for the integrator to validate the value proposition is what the client perceives as the value being received and how the client buys the type of service. </a:t>
            </a:r>
          </a:p>
          <a:p>
            <a:r>
              <a:rPr lang="en-AU" dirty="0"/>
              <a:t>• As part of understanding the long-range plan, it is also important to consider the timeframe of implementation, and any factors that may affect it. </a:t>
            </a:r>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157612"/>
            <a:ext cx="486955" cy="417390"/>
          </a:xfrm>
          <a:prstGeom prst="rect">
            <a:avLst/>
          </a:prstGeom>
        </p:spPr>
      </p:pic>
      <p:pic>
        <p:nvPicPr>
          <p:cNvPr id="4" name="Audio 3">
            <a:hlinkClick r:id="" action="ppaction://media"/>
            <a:extLst>
              <a:ext uri="{FF2B5EF4-FFF2-40B4-BE49-F238E27FC236}">
                <a16:creationId xmlns:a16="http://schemas.microsoft.com/office/drawing/2014/main" id="{C86269F9-8271-49DA-9B7A-AA79A3C6A0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56F9A985-6F09-4640-B2C0-D4A40BBF85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B4B16D0D-6D7A-4D10-8CE9-0BC958D8DAC1}"/>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489482922"/>
      </p:ext>
    </p:extLst>
  </p:cSld>
  <p:clrMapOvr>
    <a:masterClrMapping/>
  </p:clrMapOvr>
  <mc:AlternateContent xmlns:mc="http://schemas.openxmlformats.org/markup-compatibility/2006" xmlns:p14="http://schemas.microsoft.com/office/powerpoint/2010/main">
    <mc:Choice Requires="p14">
      <p:transition spd="slow" p14:dur="2000" advTm="85970"/>
    </mc:Choice>
    <mc:Fallback xmlns="">
      <p:transition spd="slow" advTm="85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36525"/>
            <a:ext cx="12166326" cy="1148080"/>
          </a:xfrm>
        </p:spPr>
        <p:txBody>
          <a:bodyPr anchor="ctr" anchorCtr="0">
            <a:normAutofit/>
          </a:bodyPr>
          <a:lstStyle/>
          <a:p>
            <a:r>
              <a:rPr lang="en-AU" sz="3600" dirty="0">
                <a:latin typeface="Open sans"/>
              </a:rPr>
              <a:t> </a:t>
            </a:r>
            <a:r>
              <a:rPr lang="en-AU" sz="2800" dirty="0">
                <a:latin typeface="Open sans"/>
              </a:rPr>
              <a:t>Section 3</a:t>
            </a:r>
            <a:br>
              <a:rPr lang="en-AU" sz="2800" dirty="0">
                <a:latin typeface="Open sans"/>
              </a:rPr>
            </a:br>
            <a:r>
              <a:rPr lang="en-AU" sz="2800" dirty="0">
                <a:latin typeface="Open sans"/>
              </a:rPr>
              <a:t>Marketing, BD, S&amp;O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954144"/>
            <a:ext cx="11810578" cy="2954655"/>
          </a:xfrm>
          <a:prstGeom prst="rect">
            <a:avLst/>
          </a:prstGeom>
          <a:noFill/>
        </p:spPr>
        <p:txBody>
          <a:bodyPr wrap="square" rtlCol="0">
            <a:spAutoFit/>
          </a:bodyPr>
          <a:lstStyle/>
          <a:p>
            <a:r>
              <a:rPr lang="en-AU" b="1" dirty="0"/>
              <a:t>3.3.4 Does the integrator have contract language addressing ownership of integrator-developed solutions? </a:t>
            </a:r>
            <a:endParaRPr lang="en-AU" dirty="0"/>
          </a:p>
          <a:p>
            <a:r>
              <a:rPr lang="en-AU" dirty="0"/>
              <a:t>• The integrator’s terms and conditions and proposals should define if the solutions provided by the integrator to be owned by the client or the integrator. </a:t>
            </a:r>
          </a:p>
          <a:p>
            <a:r>
              <a:rPr lang="en-AU" dirty="0"/>
              <a:t>• The integrator’s terms and conditions and proposals should define if the non-owning party be granted a license to use the solution, will the license be exclusive, will it have a duration, if it be transferred to others and if the license involves the payment of a “royalty”. </a:t>
            </a:r>
          </a:p>
          <a:p>
            <a:r>
              <a:rPr lang="en-AU" dirty="0"/>
              <a:t>• The integrator’s intellectual property ownership scheme needs to be consistent and compliant with the law of the country or countries in which it operates. </a:t>
            </a:r>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335343"/>
            <a:ext cx="486955" cy="417390"/>
          </a:xfrm>
          <a:prstGeom prst="rect">
            <a:avLst/>
          </a:prstGeom>
        </p:spPr>
      </p:pic>
      <p:pic>
        <p:nvPicPr>
          <p:cNvPr id="4" name="Audio 3">
            <a:hlinkClick r:id="" action="ppaction://media"/>
            <a:extLst>
              <a:ext uri="{FF2B5EF4-FFF2-40B4-BE49-F238E27FC236}">
                <a16:creationId xmlns:a16="http://schemas.microsoft.com/office/drawing/2014/main" id="{522A123F-FA9D-4625-BDB3-E301CB9A51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4035ACC8-8DFD-4907-8068-EC00FCB1A7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FD43E7BB-FCEC-4A76-9F35-2345461CFEE4}"/>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240630460"/>
      </p:ext>
    </p:extLst>
  </p:cSld>
  <p:clrMapOvr>
    <a:masterClrMapping/>
  </p:clrMapOvr>
  <mc:AlternateContent xmlns:mc="http://schemas.openxmlformats.org/markup-compatibility/2006" xmlns:p14="http://schemas.microsoft.com/office/powerpoint/2010/main">
    <mc:Choice Requires="p14">
      <p:transition spd="slow" p14:dur="2000" advTm="37639"/>
    </mc:Choice>
    <mc:Fallback xmlns="">
      <p:transition spd="slow" advTm="37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02475"/>
            <a:ext cx="12166326" cy="1148080"/>
          </a:xfrm>
        </p:spPr>
        <p:txBody>
          <a:bodyPr anchor="ctr" anchorCtr="0">
            <a:normAutofit/>
          </a:bodyPr>
          <a:lstStyle/>
          <a:p>
            <a:r>
              <a:rPr lang="en-AU" sz="3600" dirty="0">
                <a:latin typeface="Open sans"/>
              </a:rPr>
              <a:t> </a:t>
            </a:r>
            <a:r>
              <a:rPr lang="en-AU" sz="2800" dirty="0">
                <a:latin typeface="Open sans"/>
              </a:rPr>
              <a:t>Section 3</a:t>
            </a:r>
            <a:br>
              <a:rPr lang="en-AU" sz="2800" dirty="0">
                <a:latin typeface="Open sans"/>
              </a:rPr>
            </a:br>
            <a:r>
              <a:rPr lang="en-AU" sz="2800" dirty="0">
                <a:latin typeface="Open sans"/>
              </a:rPr>
              <a:t>Marketing, BD, S&amp;O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2090172"/>
            <a:ext cx="11810578" cy="2677656"/>
          </a:xfrm>
          <a:prstGeom prst="rect">
            <a:avLst/>
          </a:prstGeom>
          <a:noFill/>
        </p:spPr>
        <p:txBody>
          <a:bodyPr wrap="square" rtlCol="0">
            <a:spAutoFit/>
          </a:bodyPr>
          <a:lstStyle/>
          <a:p>
            <a:r>
              <a:rPr lang="en-AU" b="1" dirty="0"/>
              <a:t>3.3.5 Does the integrator have contract language addressing ownership of its pre-existing or “legacy” intellectual property? </a:t>
            </a:r>
            <a:endParaRPr lang="en-AU" dirty="0"/>
          </a:p>
          <a:p>
            <a:r>
              <a:rPr lang="en-AU" dirty="0"/>
              <a:t>• Ownership of the integrator’s pre-existing or legacy ideas, methods, inventions and “know how”—i.e., items repeatedly used that give the integrator its competitive advantage—should be retained by the integrator and not transferred to the client (except by license). The integrator needs to make this clear in its proposal or other contract documents. </a:t>
            </a:r>
          </a:p>
          <a:p>
            <a:r>
              <a:rPr lang="en-AU" dirty="0"/>
              <a:t>• The integrator should provide a means for licensing this legacy know-how to clients. </a:t>
            </a:r>
          </a:p>
          <a:p>
            <a:r>
              <a:rPr lang="en-AU" dirty="0"/>
              <a:t>• The integrator should ensure that ownership of intellectual property is managed between the integrator and its employees and/or subcontractors. </a:t>
            </a:r>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361850"/>
            <a:ext cx="486955" cy="417390"/>
          </a:xfrm>
          <a:prstGeom prst="rect">
            <a:avLst/>
          </a:prstGeom>
        </p:spPr>
      </p:pic>
      <p:pic>
        <p:nvPicPr>
          <p:cNvPr id="4" name="Audio 3">
            <a:hlinkClick r:id="" action="ppaction://media"/>
            <a:extLst>
              <a:ext uri="{FF2B5EF4-FFF2-40B4-BE49-F238E27FC236}">
                <a16:creationId xmlns:a16="http://schemas.microsoft.com/office/drawing/2014/main" id="{086240C9-6CB3-41DE-91A0-A1A38ECD42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C7649FAD-406C-4D2F-8864-CDEB7FE66C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5BFD9A3A-3D96-429E-AD1E-0CC58A865DAF}"/>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794476415"/>
      </p:ext>
    </p:extLst>
  </p:cSld>
  <p:clrMapOvr>
    <a:masterClrMapping/>
  </p:clrMapOvr>
  <mc:AlternateContent xmlns:mc="http://schemas.openxmlformats.org/markup-compatibility/2006" xmlns:p14="http://schemas.microsoft.com/office/powerpoint/2010/main">
    <mc:Choice Requires="p14">
      <p:transition spd="slow" p14:dur="2000" advTm="33568"/>
    </mc:Choice>
    <mc:Fallback xmlns="">
      <p:transition spd="slow" advTm="33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02475"/>
            <a:ext cx="12166326" cy="1148080"/>
          </a:xfrm>
        </p:spPr>
        <p:txBody>
          <a:bodyPr anchor="ctr" anchorCtr="0">
            <a:normAutofit/>
          </a:bodyPr>
          <a:lstStyle/>
          <a:p>
            <a:r>
              <a:rPr lang="en-AU" sz="3600" dirty="0">
                <a:latin typeface="Open sans"/>
              </a:rPr>
              <a:t> </a:t>
            </a:r>
            <a:r>
              <a:rPr lang="en-AU" sz="2800" dirty="0">
                <a:latin typeface="Open sans"/>
              </a:rPr>
              <a:t>Section 3</a:t>
            </a:r>
            <a:br>
              <a:rPr lang="en-AU" sz="2800" dirty="0">
                <a:latin typeface="Open sans"/>
              </a:rPr>
            </a:br>
            <a:r>
              <a:rPr lang="en-AU" sz="2800" dirty="0">
                <a:latin typeface="Open sans"/>
              </a:rPr>
              <a:t>Marketing, BD, S&amp;O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0" y="1621924"/>
            <a:ext cx="11810578" cy="4431983"/>
          </a:xfrm>
          <a:prstGeom prst="rect">
            <a:avLst/>
          </a:prstGeom>
          <a:noFill/>
        </p:spPr>
        <p:txBody>
          <a:bodyPr wrap="square" rtlCol="0">
            <a:spAutoFit/>
          </a:bodyPr>
          <a:lstStyle/>
          <a:p>
            <a:r>
              <a:rPr lang="en-AU" b="1" dirty="0"/>
              <a:t>3.3.7 Does the integrator have standard commercial documents that address commercial issues, terms and conditions, billing policies and procedures (including per diem), and warranty? Are they used regularly? Do they apply to all the different types of projects and service? Are they reviewed by legal counsel? </a:t>
            </a:r>
            <a:endParaRPr lang="en-AU" dirty="0"/>
          </a:p>
          <a:p>
            <a:r>
              <a:rPr lang="en-AU" dirty="0"/>
              <a:t>• </a:t>
            </a:r>
            <a:r>
              <a:rPr lang="en-AU" sz="1400" dirty="0"/>
              <a:t>The commercial aspects section of a proposal should always state the integrator’s preferred policies for providing services. Inclusion of the integrator’s preferred terms and conditions in the proposal places the client in the responsible position of taking exception to the integrator’s position. This tactic is most apt to uncover potential client preferences that may not be in the best interest of the integrator and possibly place the integrator at unnecessary financial and/or legal risk. </a:t>
            </a:r>
          </a:p>
          <a:p>
            <a:r>
              <a:rPr lang="en-AU" sz="1400" dirty="0"/>
              <a:t>• Standardization of the terms and conditions will also ensure a synergy of usage and inclusion within the integrator’s firm. Policy and procedure should be established for elements such as: standard invoicing and remittance terms, service rates schedules with standard adders for equipment usage, travel and living or per diem, third party rentals, insurance coverage, consequential damages issues, etc. </a:t>
            </a:r>
          </a:p>
          <a:p>
            <a:r>
              <a:rPr lang="en-AU" sz="1400" dirty="0"/>
              <a:t>• Integrator should have standard proposal templates for each of their areas of service as part of the standard commercial documents. The templates should have a defined scope of work section, deliverables, client responsibilities, as well as assumption, clarifications, and exception sections. The standardized template should also be flexible enough to ensure that it meets the client’s RFP requirements and expectations. </a:t>
            </a:r>
          </a:p>
          <a:p>
            <a:r>
              <a:rPr lang="en-AU" sz="1400" dirty="0"/>
              <a:t>• Standard proposal templates should have a section for the integrator to use for identifying innovative approaches, value add options, or alternates to the RFP requirements that may make the solution better. </a:t>
            </a:r>
          </a:p>
          <a:p>
            <a:r>
              <a:rPr lang="en-AU" sz="1400" dirty="0"/>
              <a:t>• All proposals, regardless of their nature, should include the integrator’s standard terms and conditions. Exceptions to these terms are allowable only with a procedural approval of management and/or legal. </a:t>
            </a:r>
          </a:p>
          <a:p>
            <a:r>
              <a:rPr lang="en-AU" sz="1400" dirty="0"/>
              <a:t>• An important element of the terms and conditions is a clear warranty policy that addresses both any expressed (stated) warranties and implied (imposed by the law) warranties.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111457"/>
            <a:ext cx="486955" cy="417390"/>
          </a:xfrm>
          <a:prstGeom prst="rect">
            <a:avLst/>
          </a:prstGeom>
        </p:spPr>
      </p:pic>
      <p:pic>
        <p:nvPicPr>
          <p:cNvPr id="4" name="Audio 3">
            <a:hlinkClick r:id="" action="ppaction://media"/>
            <a:extLst>
              <a:ext uri="{FF2B5EF4-FFF2-40B4-BE49-F238E27FC236}">
                <a16:creationId xmlns:a16="http://schemas.microsoft.com/office/drawing/2014/main" id="{2AC657C8-DCD2-4B07-A549-E5DEE944DF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956C27F1-EA63-4805-96CB-E8337C4EB6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80767"/>
            <a:ext cx="1905000" cy="523875"/>
          </a:xfrm>
          <a:prstGeom prst="rect">
            <a:avLst/>
          </a:prstGeom>
        </p:spPr>
      </p:pic>
      <p:sp>
        <p:nvSpPr>
          <p:cNvPr id="12" name="Footer Placeholder 4">
            <a:extLst>
              <a:ext uri="{FF2B5EF4-FFF2-40B4-BE49-F238E27FC236}">
                <a16:creationId xmlns:a16="http://schemas.microsoft.com/office/drawing/2014/main" id="{6724E558-6962-424A-87CF-C62BFA3909CC}"/>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451139088"/>
      </p:ext>
    </p:extLst>
  </p:cSld>
  <p:clrMapOvr>
    <a:masterClrMapping/>
  </p:clrMapOvr>
  <mc:AlternateContent xmlns:mc="http://schemas.openxmlformats.org/markup-compatibility/2006" xmlns:p14="http://schemas.microsoft.com/office/powerpoint/2010/main">
    <mc:Choice Requires="p14">
      <p:transition spd="slow" p14:dur="2000" advTm="78208"/>
    </mc:Choice>
    <mc:Fallback xmlns="">
      <p:transition spd="slow" advTm="78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77916"/>
            <a:ext cx="12166326" cy="1148080"/>
          </a:xfrm>
        </p:spPr>
        <p:txBody>
          <a:bodyPr anchor="ctr" anchorCtr="0">
            <a:normAutofit/>
          </a:bodyPr>
          <a:lstStyle/>
          <a:p>
            <a:r>
              <a:rPr lang="en-AU" sz="3600" dirty="0">
                <a:latin typeface="Open sans"/>
              </a:rPr>
              <a:t> </a:t>
            </a:r>
            <a:r>
              <a:rPr lang="en-AU" sz="2800" dirty="0">
                <a:latin typeface="Open sans"/>
              </a:rPr>
              <a:t>Section 3</a:t>
            </a:r>
            <a:br>
              <a:rPr lang="en-AU" sz="2800" dirty="0">
                <a:latin typeface="Open sans"/>
              </a:rPr>
            </a:br>
            <a:r>
              <a:rPr lang="en-AU" sz="2800" dirty="0">
                <a:latin typeface="Open sans"/>
              </a:rPr>
              <a:t>Marketing, BD, S&amp;O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5570756"/>
          </a:xfrm>
          <a:prstGeom prst="rect">
            <a:avLst/>
          </a:prstGeom>
          <a:noFill/>
        </p:spPr>
        <p:txBody>
          <a:bodyPr wrap="square" rtlCol="0">
            <a:spAutoFit/>
          </a:bodyPr>
          <a:lstStyle/>
          <a:p>
            <a:r>
              <a:rPr lang="en-AU" b="1" dirty="0"/>
              <a:t>3.3.8 Are requests for proposals, contracts, purchase orders, etc. that are prepared by the client specifically reviewed for words or phrases that unfairly allocate liability contrary to the policy of the integrator and its insurance (e.g., hold harmless clauses, termination clauses, warranty, limitation of liability, dispute resolution, etc.)? Is there a defined approach and guidelines governing the acceptance of client terms? </a:t>
            </a:r>
            <a:endParaRPr lang="en-AU" dirty="0"/>
          </a:p>
          <a:p>
            <a:r>
              <a:rPr lang="en-AU" dirty="0"/>
              <a:t>• </a:t>
            </a:r>
            <a:r>
              <a:rPr lang="en-AU" sz="1600" dirty="0"/>
              <a:t>It is imperative that all documentation from the client be reviewed to ensure that the content is compliant with the integrator’s standard terms and conditions or risk tolerance. There should be a written policy requiring the review of client inquiries and/or contracts and who is responsible for the review. </a:t>
            </a:r>
          </a:p>
          <a:p>
            <a:r>
              <a:rPr lang="en-AU" sz="1600" dirty="0"/>
              <a:t>• An authorized person should attest to the review of contracts and their compliance with the integrator’s standards and/or approved modifications to the same as having been reviewed and accepted by an officer, insurance representative, and/or legal counsel of the firm. </a:t>
            </a:r>
          </a:p>
          <a:p>
            <a:r>
              <a:rPr lang="en-AU" sz="1600" dirty="0"/>
              <a:t>• Documentation from the client should be reviewed for specific insurance requirements against the integrator’s existing coverages, limits and types of insurance to ensure compliance. </a:t>
            </a:r>
          </a:p>
          <a:p>
            <a:r>
              <a:rPr lang="en-AU" sz="1600" dirty="0"/>
              <a:t>• Variations or exceptions to the integrator’s standards should be reviewed by an internally designated responsible person and/or additionally by legal counsel for approval and/or appropriate response language. </a:t>
            </a:r>
          </a:p>
          <a:p>
            <a:r>
              <a:rPr lang="en-AU" sz="1600" dirty="0"/>
              <a:t>• Purchase orders, proposals and previous agreements should be reviewed to understand which of these supersedes when there is a conflict, that the purchase order terms are consistent with the proposal terms and to ensure that no additional terms are introduced that were not previously agreed. </a:t>
            </a:r>
          </a:p>
          <a:p>
            <a:r>
              <a:rPr lang="en-AU" sz="1600" dirty="0"/>
              <a:t>• The integrator’s policies should comply with the law of each state, province and/or country in which the integrator does business. There may also be advantages in tailoring these documents to the specific jurisdiction. For example, some countries, like Belgium, provide protections to smaller companies that enter into distribution agreements. </a:t>
            </a:r>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1019379"/>
            <a:ext cx="486955" cy="417390"/>
          </a:xfrm>
          <a:prstGeom prst="rect">
            <a:avLst/>
          </a:prstGeom>
        </p:spPr>
      </p:pic>
      <p:pic>
        <p:nvPicPr>
          <p:cNvPr id="4" name="Audio 3">
            <a:hlinkClick r:id="" action="ppaction://media"/>
            <a:extLst>
              <a:ext uri="{FF2B5EF4-FFF2-40B4-BE49-F238E27FC236}">
                <a16:creationId xmlns:a16="http://schemas.microsoft.com/office/drawing/2014/main" id="{AC635875-988F-4306-89CD-4497A9F2E8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399F2E86-2BE6-43FC-9E4B-AB9E8B9CD6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10" y="356713"/>
            <a:ext cx="1905000" cy="523875"/>
          </a:xfrm>
          <a:prstGeom prst="rect">
            <a:avLst/>
          </a:prstGeom>
        </p:spPr>
      </p:pic>
      <p:sp>
        <p:nvSpPr>
          <p:cNvPr id="12" name="Footer Placeholder 4">
            <a:extLst>
              <a:ext uri="{FF2B5EF4-FFF2-40B4-BE49-F238E27FC236}">
                <a16:creationId xmlns:a16="http://schemas.microsoft.com/office/drawing/2014/main" id="{2256F0B2-4428-4320-8274-D7462370944F}"/>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109593032"/>
      </p:ext>
    </p:extLst>
  </p:cSld>
  <p:clrMapOvr>
    <a:masterClrMapping/>
  </p:clrMapOvr>
  <mc:AlternateContent xmlns:mc="http://schemas.openxmlformats.org/markup-compatibility/2006" xmlns:p14="http://schemas.microsoft.com/office/powerpoint/2010/main">
    <mc:Choice Requires="p14">
      <p:transition spd="slow" p14:dur="2000" advTm="54783"/>
    </mc:Choice>
    <mc:Fallback xmlns="">
      <p:transition spd="slow" advTm="54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ile PM Foundations V2.00 Student Notes.potx" id="{18118CB5-EC95-4808-A758-C61388C0D817}" vid="{6EF21A70-5A3D-4CFB-8903-1EB2E9983C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11874</TotalTime>
  <Words>6861</Words>
  <Application>Microsoft Office PowerPoint</Application>
  <PresentationFormat>Widescreen</PresentationFormat>
  <Paragraphs>324</Paragraphs>
  <Slides>27</Slides>
  <Notes>27</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Courier New</vt:lpstr>
      <vt:lpstr>Open sans</vt:lpstr>
      <vt:lpstr>Office Theme</vt:lpstr>
      <vt:lpstr>CSIA BP&amp;B Webinar Series Module 2 Marketing, BD, Sales and Opportunity Management Financial Management</vt:lpstr>
      <vt:lpstr> Your Presenter  Tom Sulda BEng (Hons), Grad Cert Mgt, Dip PM  CSIA Certified BP&amp;B Auditor </vt:lpstr>
      <vt:lpstr> Today’s Presentation Covers……</vt:lpstr>
      <vt:lpstr> Today’s Presentation Covers……</vt:lpstr>
      <vt:lpstr> Section 3 Marketing, BD, S&amp;O Management</vt:lpstr>
      <vt:lpstr> Section 3 Marketing, BD, S&amp;O Management</vt:lpstr>
      <vt:lpstr> Section 3 Marketing, BD, S&amp;O Management</vt:lpstr>
      <vt:lpstr> Section 3 Marketing, BD, S&amp;O Management</vt:lpstr>
      <vt:lpstr> Section 3 Marketing, BD, S&amp;O Management</vt:lpstr>
      <vt:lpstr> Section 3 Marketing, BD, S&amp;O Management</vt:lpstr>
      <vt:lpstr> Section 3 Marketing, BD, S&amp;O Management</vt:lpstr>
      <vt:lpstr> Section 3 Marketing, BD, S&amp;O Management</vt:lpstr>
      <vt:lpstr> Section 3 Marketing, BD, S&amp;O Management</vt:lpstr>
      <vt:lpstr> Section 3 Marketing, BD, S&amp;O Management</vt:lpstr>
      <vt:lpstr> Section 3 Marketing, BD, S&amp;O Management</vt:lpstr>
      <vt:lpstr> Section 3 Marketing, BD, S&amp;O Management</vt:lpstr>
      <vt:lpstr> Section 4 – Financial Management</vt:lpstr>
      <vt:lpstr> Section 4 – Financial Management</vt:lpstr>
      <vt:lpstr> Section 4 – Financial Management</vt:lpstr>
      <vt:lpstr> Section 4 – Financial Management</vt:lpstr>
      <vt:lpstr> Section 4 – Financial Management</vt:lpstr>
      <vt:lpstr> Section 4 – Financial Management</vt:lpstr>
      <vt:lpstr> Section 4 – Financial Management</vt:lpstr>
      <vt:lpstr> Section 4 – Financial Management</vt:lpstr>
      <vt:lpstr> Section 4 – Financial Management</vt:lpstr>
      <vt:lpstr> What’s in the Next Webinar? </vt:lpstr>
      <vt:lpstr>  Improvement Suggestions? Contact tom@latsa.com.au  Thanks for listening in…. Have a great 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Sulda</dc:creator>
  <cp:lastModifiedBy>Gabbert, Jill</cp:lastModifiedBy>
  <cp:revision>243</cp:revision>
  <cp:lastPrinted>2017-07-25T01:20:39Z</cp:lastPrinted>
  <dcterms:created xsi:type="dcterms:W3CDTF">2017-03-02T01:02:27Z</dcterms:created>
  <dcterms:modified xsi:type="dcterms:W3CDTF">2019-04-08T20:29:31Z</dcterms:modified>
</cp:coreProperties>
</file>