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handoutMasterIdLst>
    <p:handoutMasterId r:id="rId31"/>
  </p:handoutMasterIdLst>
  <p:sldIdLst>
    <p:sldId id="256" r:id="rId2"/>
    <p:sldId id="257" r:id="rId3"/>
    <p:sldId id="437" r:id="rId4"/>
    <p:sldId id="486" r:id="rId5"/>
    <p:sldId id="467" r:id="rId6"/>
    <p:sldId id="446" r:id="rId7"/>
    <p:sldId id="498" r:id="rId8"/>
    <p:sldId id="516" r:id="rId9"/>
    <p:sldId id="499" r:id="rId10"/>
    <p:sldId id="500" r:id="rId11"/>
    <p:sldId id="501" r:id="rId12"/>
    <p:sldId id="502" r:id="rId13"/>
    <p:sldId id="503" r:id="rId14"/>
    <p:sldId id="504" r:id="rId15"/>
    <p:sldId id="505" r:id="rId16"/>
    <p:sldId id="506" r:id="rId17"/>
    <p:sldId id="508" r:id="rId18"/>
    <p:sldId id="509" r:id="rId19"/>
    <p:sldId id="510" r:id="rId20"/>
    <p:sldId id="507" r:id="rId21"/>
    <p:sldId id="487" r:id="rId22"/>
    <p:sldId id="511" r:id="rId23"/>
    <p:sldId id="512" r:id="rId24"/>
    <p:sldId id="513" r:id="rId25"/>
    <p:sldId id="514" r:id="rId26"/>
    <p:sldId id="515" r:id="rId27"/>
    <p:sldId id="443" r:id="rId28"/>
    <p:sldId id="444" r:id="rId29"/>
  </p:sldIdLst>
  <p:sldSz cx="12192000" cy="6858000"/>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F45"/>
    <a:srgbClr val="ED58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74057" autoAdjust="0"/>
  </p:normalViewPr>
  <p:slideViewPr>
    <p:cSldViewPr snapToGrid="0">
      <p:cViewPr varScale="1">
        <p:scale>
          <a:sx n="52" d="100"/>
          <a:sy n="52" d="100"/>
        </p:scale>
        <p:origin x="1076"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61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F98C15-0BA2-4F3E-9EFF-AB1B0CEE96D3}"/>
              </a:ext>
            </a:extLst>
          </p:cNvPr>
          <p:cNvSpPr>
            <a:spLocks noGrp="1"/>
          </p:cNvSpPr>
          <p:nvPr>
            <p:ph type="hdr" sz="quarter"/>
          </p:nvPr>
        </p:nvSpPr>
        <p:spPr>
          <a:xfrm>
            <a:off x="1" y="2"/>
            <a:ext cx="2945955" cy="49747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610CB87-AB06-45BB-AE55-373ABDF1921A}"/>
              </a:ext>
            </a:extLst>
          </p:cNvPr>
          <p:cNvSpPr>
            <a:spLocks noGrp="1"/>
          </p:cNvSpPr>
          <p:nvPr>
            <p:ph type="dt" sz="quarter" idx="1"/>
          </p:nvPr>
        </p:nvSpPr>
        <p:spPr>
          <a:xfrm>
            <a:off x="3850245" y="2"/>
            <a:ext cx="2945955" cy="497476"/>
          </a:xfrm>
          <a:prstGeom prst="rect">
            <a:avLst/>
          </a:prstGeom>
        </p:spPr>
        <p:txBody>
          <a:bodyPr vert="horz" lIns="91440" tIns="45720" rIns="91440" bIns="45720" rtlCol="0"/>
          <a:lstStyle>
            <a:lvl1pPr algn="r">
              <a:defRPr sz="1200"/>
            </a:lvl1pPr>
          </a:lstStyle>
          <a:p>
            <a:fld id="{CEE972CA-4D0C-4797-A35C-B836CC69B1CF}" type="datetimeFigureOut">
              <a:rPr lang="en-AU" smtClean="0"/>
              <a:t>8/04/2019</a:t>
            </a:fld>
            <a:endParaRPr lang="en-AU"/>
          </a:p>
        </p:txBody>
      </p:sp>
      <p:sp>
        <p:nvSpPr>
          <p:cNvPr id="4" name="Footer Placeholder 3">
            <a:extLst>
              <a:ext uri="{FF2B5EF4-FFF2-40B4-BE49-F238E27FC236}">
                <a16:creationId xmlns:a16="http://schemas.microsoft.com/office/drawing/2014/main" id="{CC49921E-88CD-4763-8448-56221AAA5AAC}"/>
              </a:ext>
            </a:extLst>
          </p:cNvPr>
          <p:cNvSpPr>
            <a:spLocks noGrp="1"/>
          </p:cNvSpPr>
          <p:nvPr>
            <p:ph type="ftr" sz="quarter" idx="2"/>
          </p:nvPr>
        </p:nvSpPr>
        <p:spPr>
          <a:xfrm>
            <a:off x="1" y="9432338"/>
            <a:ext cx="2945955" cy="497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49B32B9-150B-4D66-BB75-EEED0AFB2F8C}"/>
              </a:ext>
            </a:extLst>
          </p:cNvPr>
          <p:cNvSpPr>
            <a:spLocks noGrp="1"/>
          </p:cNvSpPr>
          <p:nvPr>
            <p:ph type="sldNum" sz="quarter" idx="3"/>
          </p:nvPr>
        </p:nvSpPr>
        <p:spPr>
          <a:xfrm>
            <a:off x="3850245" y="9432338"/>
            <a:ext cx="2945955" cy="497475"/>
          </a:xfrm>
          <a:prstGeom prst="rect">
            <a:avLst/>
          </a:prstGeom>
        </p:spPr>
        <p:txBody>
          <a:bodyPr vert="horz" lIns="91440" tIns="45720" rIns="91440" bIns="45720" rtlCol="0" anchor="b"/>
          <a:lstStyle>
            <a:lvl1pPr algn="r">
              <a:defRPr sz="1200"/>
            </a:lvl1pPr>
          </a:lstStyle>
          <a:p>
            <a:fld id="{F905FAB1-2C99-42CB-8EB3-4BEA2C5A86BE}" type="slidenum">
              <a:rPr lang="en-AU" smtClean="0"/>
              <a:t>‹#›</a:t>
            </a:fld>
            <a:endParaRPr lang="en-AU"/>
          </a:p>
        </p:txBody>
      </p:sp>
    </p:spTree>
    <p:extLst>
      <p:ext uri="{BB962C8B-B14F-4D97-AF65-F5344CB8AC3E}">
        <p14:creationId xmlns:p14="http://schemas.microsoft.com/office/powerpoint/2010/main" val="23624795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5" y="0"/>
            <a:ext cx="2945659" cy="498216"/>
          </a:xfrm>
          <a:prstGeom prst="rect">
            <a:avLst/>
          </a:prstGeom>
        </p:spPr>
        <p:txBody>
          <a:bodyPr vert="horz" lIns="91440" tIns="45720" rIns="91440" bIns="45720" rtlCol="0"/>
          <a:lstStyle>
            <a:lvl1pPr algn="r">
              <a:defRPr sz="1200"/>
            </a:lvl1pPr>
          </a:lstStyle>
          <a:p>
            <a:fld id="{47B26C91-361A-4ACA-8F9A-B8D56653B894}" type="datetimeFigureOut">
              <a:rPr lang="en-AU" smtClean="0"/>
              <a:t>8/04/2019</a:t>
            </a:fld>
            <a:endParaRPr lang="en-AU"/>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8724"/>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2"/>
            <a:ext cx="2945659" cy="49821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5" y="9431602"/>
            <a:ext cx="2945659" cy="498215"/>
          </a:xfrm>
          <a:prstGeom prst="rect">
            <a:avLst/>
          </a:prstGeom>
        </p:spPr>
        <p:txBody>
          <a:bodyPr vert="horz" lIns="91440" tIns="45720" rIns="91440" bIns="45720" rtlCol="0" anchor="b"/>
          <a:lstStyle>
            <a:lvl1pPr algn="r">
              <a:defRPr sz="1200"/>
            </a:lvl1pPr>
          </a:lstStyle>
          <a:p>
            <a:fld id="{F60351B9-966A-4530-BA0E-10E78940EB0C}" type="slidenum">
              <a:rPr lang="en-AU" smtClean="0"/>
              <a:t>‹#›</a:t>
            </a:fld>
            <a:endParaRPr lang="en-AU"/>
          </a:p>
        </p:txBody>
      </p:sp>
    </p:spTree>
    <p:extLst>
      <p:ext uri="{BB962C8B-B14F-4D97-AF65-F5344CB8AC3E}">
        <p14:creationId xmlns:p14="http://schemas.microsoft.com/office/powerpoint/2010/main" val="11168089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back to CSIA’s Best Practice and Benchmarks webinar series. In this module…….Module 3, we will be discussing Project Management and System Development Lifecycle</a:t>
            </a:r>
          </a:p>
        </p:txBody>
      </p:sp>
      <p:sp>
        <p:nvSpPr>
          <p:cNvPr id="4" name="Slide Number Placeholder 3"/>
          <p:cNvSpPr>
            <a:spLocks noGrp="1"/>
          </p:cNvSpPr>
          <p:nvPr>
            <p:ph type="sldNum" sz="quarter" idx="10"/>
          </p:nvPr>
        </p:nvSpPr>
        <p:spPr/>
        <p:txBody>
          <a:bodyPr/>
          <a:lstStyle/>
          <a:p>
            <a:fld id="{F60351B9-966A-4530-BA0E-10E78940EB0C}" type="slidenum">
              <a:rPr lang="en-AU" smtClean="0"/>
              <a:t>1</a:t>
            </a:fld>
            <a:endParaRPr lang="en-AU"/>
          </a:p>
        </p:txBody>
      </p:sp>
    </p:spTree>
    <p:extLst>
      <p:ext uri="{BB962C8B-B14F-4D97-AF65-F5344CB8AC3E}">
        <p14:creationId xmlns:p14="http://schemas.microsoft.com/office/powerpoint/2010/main" val="839637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of all make sure that you are looking at both risk and potential opportunities that emanate from any risks that transpire. Secondly don’t try to manage al risks because there are always plenty that you could think of. Concentrate on those that are either most likely in probability or have a substantial impact.</a:t>
            </a:r>
          </a:p>
          <a:p>
            <a:endParaRPr lang="en-AU" dirty="0"/>
          </a:p>
          <a:p>
            <a:r>
              <a:rPr lang="en-AU" dirty="0"/>
              <a:t>The simplest method is to use a spreadsheet with the columns being the subject matter in the slide above. You can write a simple formula to calculate whether a risk is Extreme, High, Medium or Low and against those the risk response or contingency including the owner. If a response or contingency plan is required it will change the approach to the project in some way and therefore will also need to be communicated.</a:t>
            </a:r>
          </a:p>
        </p:txBody>
      </p:sp>
      <p:sp>
        <p:nvSpPr>
          <p:cNvPr id="4" name="Slide Number Placeholder 3"/>
          <p:cNvSpPr>
            <a:spLocks noGrp="1"/>
          </p:cNvSpPr>
          <p:nvPr>
            <p:ph type="sldNum" sz="quarter" idx="10"/>
          </p:nvPr>
        </p:nvSpPr>
        <p:spPr/>
        <p:txBody>
          <a:bodyPr/>
          <a:lstStyle/>
          <a:p>
            <a:fld id="{F60351B9-966A-4530-BA0E-10E78940EB0C}" type="slidenum">
              <a:rPr lang="en-AU" smtClean="0"/>
              <a:t>10</a:t>
            </a:fld>
            <a:endParaRPr lang="en-AU"/>
          </a:p>
        </p:txBody>
      </p:sp>
    </p:spTree>
    <p:extLst>
      <p:ext uri="{BB962C8B-B14F-4D97-AF65-F5344CB8AC3E}">
        <p14:creationId xmlns:p14="http://schemas.microsoft.com/office/powerpoint/2010/main" val="3766928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previously talked about the pipeline of work and where its very presence can inform the forward resource load. With resource planning comes invaluable intelligence that can be used to work out what your baseload of work over time looks like from a retrospective view and a forward looking perspective. From this you can manage forward appointments for permanent positions and more flexible resources such as contractors. It has to be said that balancing resources is one of the hardest jobs in any engineering business especially where you have quoted on lower priced resources being available and the additional cost of using overtime or more expensive resources when they are not. Continual interactions between those quoting (estimators) and executing work (project managers and teams) is the best way to ensure that a clear and current resource plan maintained     </a:t>
            </a:r>
          </a:p>
        </p:txBody>
      </p:sp>
      <p:sp>
        <p:nvSpPr>
          <p:cNvPr id="4" name="Slide Number Placeholder 3"/>
          <p:cNvSpPr>
            <a:spLocks noGrp="1"/>
          </p:cNvSpPr>
          <p:nvPr>
            <p:ph type="sldNum" sz="quarter" idx="10"/>
          </p:nvPr>
        </p:nvSpPr>
        <p:spPr/>
        <p:txBody>
          <a:bodyPr/>
          <a:lstStyle/>
          <a:p>
            <a:fld id="{F60351B9-966A-4530-BA0E-10E78940EB0C}" type="slidenum">
              <a:rPr lang="en-AU" smtClean="0"/>
              <a:t>11</a:t>
            </a:fld>
            <a:endParaRPr lang="en-AU"/>
          </a:p>
        </p:txBody>
      </p:sp>
    </p:spTree>
    <p:extLst>
      <p:ext uri="{BB962C8B-B14F-4D97-AF65-F5344CB8AC3E}">
        <p14:creationId xmlns:p14="http://schemas.microsoft.com/office/powerpoint/2010/main" val="287037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communications plan can form part of the overall project plan or as a separate artefact. Communications can take many forms:</a:t>
            </a:r>
          </a:p>
          <a:p>
            <a:endParaRPr lang="en-AU" dirty="0"/>
          </a:p>
          <a:p>
            <a:r>
              <a:rPr lang="en-AU" dirty="0"/>
              <a:t>Emails</a:t>
            </a:r>
          </a:p>
          <a:p>
            <a:r>
              <a:rPr lang="en-AU" dirty="0"/>
              <a:t>Verbal phone conversations</a:t>
            </a:r>
          </a:p>
          <a:p>
            <a:r>
              <a:rPr lang="en-AU" dirty="0"/>
              <a:t>Shared workspace</a:t>
            </a:r>
          </a:p>
          <a:p>
            <a:r>
              <a:rPr lang="en-AU" dirty="0"/>
              <a:t>Meetings etc…</a:t>
            </a:r>
          </a:p>
          <a:p>
            <a:endParaRPr lang="en-AU" dirty="0"/>
          </a:p>
          <a:p>
            <a:r>
              <a:rPr lang="en-AU" dirty="0"/>
              <a:t>How deeply you track these communications should be highlighted in the plan and again don’t go overboard if you don’t need to.</a:t>
            </a:r>
          </a:p>
          <a:p>
            <a:r>
              <a:rPr lang="en-AU" dirty="0"/>
              <a:t>Your </a:t>
            </a:r>
            <a:r>
              <a:rPr lang="en-AU" dirty="0" err="1"/>
              <a:t>comms</a:t>
            </a:r>
            <a:r>
              <a:rPr lang="en-AU" dirty="0"/>
              <a:t> plan can be a template that you adjust based on the level, means and frequency you intend to stick to on any one project.</a:t>
            </a:r>
          </a:p>
        </p:txBody>
      </p:sp>
      <p:sp>
        <p:nvSpPr>
          <p:cNvPr id="4" name="Slide Number Placeholder 3"/>
          <p:cNvSpPr>
            <a:spLocks noGrp="1"/>
          </p:cNvSpPr>
          <p:nvPr>
            <p:ph type="sldNum" sz="quarter" idx="10"/>
          </p:nvPr>
        </p:nvSpPr>
        <p:spPr/>
        <p:txBody>
          <a:bodyPr/>
          <a:lstStyle/>
          <a:p>
            <a:fld id="{F60351B9-966A-4530-BA0E-10E78940EB0C}" type="slidenum">
              <a:rPr lang="en-AU" smtClean="0"/>
              <a:t>12</a:t>
            </a:fld>
            <a:endParaRPr lang="en-AU"/>
          </a:p>
        </p:txBody>
      </p:sp>
    </p:spTree>
    <p:extLst>
      <p:ext uri="{BB962C8B-B14F-4D97-AF65-F5344CB8AC3E}">
        <p14:creationId xmlns:p14="http://schemas.microsoft.com/office/powerpoint/2010/main" val="1553824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statement of scope can found in places like tender documents or even your documented response via a proposal that accurately describes the deliverables required and the boundaries around them deemed to be out of scope. Communication and setting of scope usually first occurs when a customer issues a purchase order that names the deliverables. Further communication occurs during internal kick off with the integrators project team and with the client further clarifications can be defined at an external kick off meeting. It’s a good idea to document both the internal and external kick off meeting minutes. </a:t>
            </a:r>
          </a:p>
          <a:p>
            <a:endParaRPr lang="en-AU" dirty="0"/>
          </a:p>
          <a:p>
            <a:r>
              <a:rPr lang="en-AU" dirty="0"/>
              <a:t>Make sure that deliverables are clear and that they can be objectively measured and therefore verified on completion.</a:t>
            </a:r>
          </a:p>
        </p:txBody>
      </p:sp>
      <p:sp>
        <p:nvSpPr>
          <p:cNvPr id="4" name="Slide Number Placeholder 3"/>
          <p:cNvSpPr>
            <a:spLocks noGrp="1"/>
          </p:cNvSpPr>
          <p:nvPr>
            <p:ph type="sldNum" sz="quarter" idx="10"/>
          </p:nvPr>
        </p:nvSpPr>
        <p:spPr/>
        <p:txBody>
          <a:bodyPr/>
          <a:lstStyle/>
          <a:p>
            <a:fld id="{F60351B9-966A-4530-BA0E-10E78940EB0C}" type="slidenum">
              <a:rPr lang="en-AU" smtClean="0"/>
              <a:t>13</a:t>
            </a:fld>
            <a:endParaRPr lang="en-AU"/>
          </a:p>
        </p:txBody>
      </p:sp>
    </p:spTree>
    <p:extLst>
      <p:ext uri="{BB962C8B-B14F-4D97-AF65-F5344CB8AC3E}">
        <p14:creationId xmlns:p14="http://schemas.microsoft.com/office/powerpoint/2010/main" val="169709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Traceability is key here. If a deliverable has been set then how to verify that the deliverable has been met needs to be clear. It could be the customer is to be present to witness and accept factory acceptance testing. With Site Acceptance Testing the customer may want some metrics to be met such as how many bottles per hour can the process output at an acceptable batch quality. Agreed acceptance criteria between the integrator and customer will go a long way to ensuring that design is correct, that the deliverable can be signed off as complete and ultimately a final invoice raised against practical project completion.</a:t>
            </a:r>
          </a:p>
        </p:txBody>
      </p:sp>
      <p:sp>
        <p:nvSpPr>
          <p:cNvPr id="4" name="Slide Number Placeholder 3"/>
          <p:cNvSpPr>
            <a:spLocks noGrp="1"/>
          </p:cNvSpPr>
          <p:nvPr>
            <p:ph type="sldNum" sz="quarter" idx="10"/>
          </p:nvPr>
        </p:nvSpPr>
        <p:spPr/>
        <p:txBody>
          <a:bodyPr/>
          <a:lstStyle/>
          <a:p>
            <a:fld id="{F60351B9-966A-4530-BA0E-10E78940EB0C}" type="slidenum">
              <a:rPr lang="en-AU" smtClean="0"/>
              <a:t>14</a:t>
            </a:fld>
            <a:endParaRPr lang="en-AU"/>
          </a:p>
        </p:txBody>
      </p:sp>
    </p:spTree>
    <p:extLst>
      <p:ext uri="{BB962C8B-B14F-4D97-AF65-F5344CB8AC3E}">
        <p14:creationId xmlns:p14="http://schemas.microsoft.com/office/powerpoint/2010/main" val="1496289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an auditor when I see a schedule that is or has been actively managed and reflects the natural changes that occur – I see a project that is or was under control. Oftentimes I see a schedule produced at the start of the project mainly for compliance reasons and then never touched again. </a:t>
            </a:r>
          </a:p>
          <a:p>
            <a:endParaRPr lang="en-AU" dirty="0"/>
          </a:p>
          <a:p>
            <a:r>
              <a:rPr lang="en-AU" dirty="0"/>
              <a:t>If you are going to have a schedule – actively manage it. Some project managers version control their schedules and document the reasons why the version had changed in any point in time. The reasons could be a direct reference to a change in scope or even an identified risk coming to pass.</a:t>
            </a:r>
          </a:p>
          <a:p>
            <a:endParaRPr lang="en-AU" dirty="0"/>
          </a:p>
          <a:p>
            <a:r>
              <a:rPr lang="en-AU" dirty="0"/>
              <a:t>More mature and higher end systems link the schedule to the resource plan. When the schedule changes it should be communicated to the relevant stakeholders appropriately – especially the customer and the project team.  </a:t>
            </a:r>
          </a:p>
        </p:txBody>
      </p:sp>
      <p:sp>
        <p:nvSpPr>
          <p:cNvPr id="4" name="Slide Number Placeholder 3"/>
          <p:cNvSpPr>
            <a:spLocks noGrp="1"/>
          </p:cNvSpPr>
          <p:nvPr>
            <p:ph type="sldNum" sz="quarter" idx="10"/>
          </p:nvPr>
        </p:nvSpPr>
        <p:spPr/>
        <p:txBody>
          <a:bodyPr/>
          <a:lstStyle/>
          <a:p>
            <a:fld id="{F60351B9-966A-4530-BA0E-10E78940EB0C}" type="slidenum">
              <a:rPr lang="en-AU" smtClean="0"/>
              <a:t>15</a:t>
            </a:fld>
            <a:endParaRPr lang="en-AU"/>
          </a:p>
        </p:txBody>
      </p:sp>
    </p:spTree>
    <p:extLst>
      <p:ext uri="{BB962C8B-B14F-4D97-AF65-F5344CB8AC3E}">
        <p14:creationId xmlns:p14="http://schemas.microsoft.com/office/powerpoint/2010/main" val="942449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 can you tell whether a project is on track? First of all a plan needs to be in place with a schedule. The schedule is also linked to the accumulated costs expected at specific timeframes or milestones. A milestone whether it be a time based milestone or a delivery based milestone is a good point in time to measure progress against the plan.  You might have a role or roles in your organisation who are responsible to provide an overview on the successful completion of progress. That also requires that time based reporting is required so that overview and where necessary replanning occurs.</a:t>
            </a:r>
          </a:p>
          <a:p>
            <a:endParaRPr lang="en-AU" dirty="0"/>
          </a:p>
          <a:p>
            <a:r>
              <a:rPr lang="en-AU" dirty="0"/>
              <a:t>A project manager should be able to tell you how the project is performing against budget, and the forecast to complete the project based on performance thus far. If the forecast is not made then we have no hope of knowing where we might land. If a forecast is in place then it can reviewed so that an alternate plan (or corrective actions) can be put into place to recover time or cost.</a:t>
            </a:r>
          </a:p>
        </p:txBody>
      </p:sp>
      <p:sp>
        <p:nvSpPr>
          <p:cNvPr id="4" name="Slide Number Placeholder 3"/>
          <p:cNvSpPr>
            <a:spLocks noGrp="1"/>
          </p:cNvSpPr>
          <p:nvPr>
            <p:ph type="sldNum" sz="quarter" idx="10"/>
          </p:nvPr>
        </p:nvSpPr>
        <p:spPr/>
        <p:txBody>
          <a:bodyPr/>
          <a:lstStyle/>
          <a:p>
            <a:fld id="{F60351B9-966A-4530-BA0E-10E78940EB0C}" type="slidenum">
              <a:rPr lang="en-AU" smtClean="0"/>
              <a:t>16</a:t>
            </a:fld>
            <a:endParaRPr lang="en-AU"/>
          </a:p>
        </p:txBody>
      </p:sp>
    </p:spTree>
    <p:extLst>
      <p:ext uri="{BB962C8B-B14F-4D97-AF65-F5344CB8AC3E}">
        <p14:creationId xmlns:p14="http://schemas.microsoft.com/office/powerpoint/2010/main" val="2964129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you can see the management of change is a potentially complex component of good project management. Although we can do our very best in our front end loading to understand and sign off on project scope…..change is inevitable! Ultimately as an auditor I should be able to see a baselined scope and from there on when changes happen a clearly traceable trail of work that shows what changed and why, the replanning that occurred out of it to its ultimate sign off at completion. The formality of such will be dictated by your own internal change management process and those required by your customer. For example the pharmaceutical industry will have highly rigorous change processes as will control systems installed on military platforms like ships. The slide represents a solid decision making process on the management of change and the depth of rigour applied that is highly dependent on your own needs and that of your customer. The change management plan should represent how much rigour you intent to apply on your project so develop it carefully and preferably in consultation with your customer.</a:t>
            </a:r>
          </a:p>
        </p:txBody>
      </p:sp>
      <p:sp>
        <p:nvSpPr>
          <p:cNvPr id="4" name="Slide Number Placeholder 3"/>
          <p:cNvSpPr>
            <a:spLocks noGrp="1"/>
          </p:cNvSpPr>
          <p:nvPr>
            <p:ph type="sldNum" sz="quarter" idx="10"/>
          </p:nvPr>
        </p:nvSpPr>
        <p:spPr/>
        <p:txBody>
          <a:bodyPr/>
          <a:lstStyle/>
          <a:p>
            <a:fld id="{F60351B9-966A-4530-BA0E-10E78940EB0C}" type="slidenum">
              <a:rPr lang="en-AU" smtClean="0"/>
              <a:t>17</a:t>
            </a:fld>
            <a:endParaRPr lang="en-AU"/>
          </a:p>
        </p:txBody>
      </p:sp>
    </p:spTree>
    <p:extLst>
      <p:ext uri="{BB962C8B-B14F-4D97-AF65-F5344CB8AC3E}">
        <p14:creationId xmlns:p14="http://schemas.microsoft.com/office/powerpoint/2010/main" val="141947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expected when change happens the artefacts or documentation of the project change as well. Changes are in the main, changes to the baseline scope of a project. Highly mature processes are evident when documentation version changes reflect the reason for the change and the approvals that ensued. Change orders are often the triggering documents for change. Anything billable out of change should be traceable and oftentimes separately invoiced. Even non – billable changes should be identified. Ultimately we are working on a baselined design (the base line configuration) and if changes occur to this baseline they should tie back to a configuration management process. We will talk more about configuration management in the next Module. </a:t>
            </a:r>
          </a:p>
        </p:txBody>
      </p:sp>
      <p:sp>
        <p:nvSpPr>
          <p:cNvPr id="4" name="Slide Number Placeholder 3"/>
          <p:cNvSpPr>
            <a:spLocks noGrp="1"/>
          </p:cNvSpPr>
          <p:nvPr>
            <p:ph type="sldNum" sz="quarter" idx="10"/>
          </p:nvPr>
        </p:nvSpPr>
        <p:spPr/>
        <p:txBody>
          <a:bodyPr/>
          <a:lstStyle/>
          <a:p>
            <a:fld id="{F60351B9-966A-4530-BA0E-10E78940EB0C}" type="slidenum">
              <a:rPr lang="en-AU" smtClean="0"/>
              <a:t>18</a:t>
            </a:fld>
            <a:endParaRPr lang="en-AU"/>
          </a:p>
        </p:txBody>
      </p:sp>
    </p:spTree>
    <p:extLst>
      <p:ext uri="{BB962C8B-B14F-4D97-AF65-F5344CB8AC3E}">
        <p14:creationId xmlns:p14="http://schemas.microsoft.com/office/powerpoint/2010/main" val="2272990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Especially in Australia, India, New Zealand, Europe and now China the presence of a certified quality management system is a key piece of compliance required from customers. It shows that you take quality seriously and use it ultimately to better the performance of your company and also for supplying a quality outcome each and every time to your customers. </a:t>
            </a:r>
          </a:p>
          <a:p>
            <a:endParaRPr lang="en-AU" dirty="0"/>
          </a:p>
          <a:p>
            <a:r>
              <a:rPr lang="en-AU" dirty="0"/>
              <a:t>The definition of roles and responsibilities within the Project Quality Plan is key to ensuring the project meets it’s quality requirements.   </a:t>
            </a:r>
          </a:p>
        </p:txBody>
      </p:sp>
      <p:sp>
        <p:nvSpPr>
          <p:cNvPr id="4" name="Slide Number Placeholder 3"/>
          <p:cNvSpPr>
            <a:spLocks noGrp="1"/>
          </p:cNvSpPr>
          <p:nvPr>
            <p:ph type="sldNum" sz="quarter" idx="10"/>
          </p:nvPr>
        </p:nvSpPr>
        <p:spPr/>
        <p:txBody>
          <a:bodyPr/>
          <a:lstStyle/>
          <a:p>
            <a:fld id="{F60351B9-966A-4530-BA0E-10E78940EB0C}" type="slidenum">
              <a:rPr lang="en-AU" smtClean="0"/>
              <a:t>19</a:t>
            </a:fld>
            <a:endParaRPr lang="en-AU"/>
          </a:p>
        </p:txBody>
      </p:sp>
    </p:spTree>
    <p:extLst>
      <p:ext uri="{BB962C8B-B14F-4D97-AF65-F5344CB8AC3E}">
        <p14:creationId xmlns:p14="http://schemas.microsoft.com/office/powerpoint/2010/main" val="313657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 I’m Tom Sulda one of the CSIA’s certified global best practice and benchmark auditors</a:t>
            </a:r>
          </a:p>
        </p:txBody>
      </p:sp>
      <p:sp>
        <p:nvSpPr>
          <p:cNvPr id="4" name="Slide Number Placeholder 3"/>
          <p:cNvSpPr>
            <a:spLocks noGrp="1"/>
          </p:cNvSpPr>
          <p:nvPr>
            <p:ph type="sldNum" sz="quarter" idx="10"/>
          </p:nvPr>
        </p:nvSpPr>
        <p:spPr/>
        <p:txBody>
          <a:bodyPr/>
          <a:lstStyle/>
          <a:p>
            <a:fld id="{F60351B9-966A-4530-BA0E-10E78940EB0C}" type="slidenum">
              <a:rPr lang="en-AU" smtClean="0"/>
              <a:t>2</a:t>
            </a:fld>
            <a:endParaRPr lang="en-AU"/>
          </a:p>
        </p:txBody>
      </p:sp>
    </p:spTree>
    <p:extLst>
      <p:ext uri="{BB962C8B-B14F-4D97-AF65-F5344CB8AC3E}">
        <p14:creationId xmlns:p14="http://schemas.microsoft.com/office/powerpoint/2010/main" val="2433173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Project close out is all about tying off the loose ends. </a:t>
            </a:r>
          </a:p>
          <a:p>
            <a:endParaRPr lang="en-AU" dirty="0"/>
          </a:p>
          <a:p>
            <a:r>
              <a:rPr lang="en-AU" dirty="0"/>
              <a:t>Have you received practical completion for your project</a:t>
            </a:r>
          </a:p>
          <a:p>
            <a:r>
              <a:rPr lang="en-AU" dirty="0"/>
              <a:t>Can you send the final invoice</a:t>
            </a:r>
          </a:p>
          <a:p>
            <a:r>
              <a:rPr lang="en-AU" dirty="0"/>
              <a:t>Have all of your invoices been paid</a:t>
            </a:r>
          </a:p>
          <a:p>
            <a:r>
              <a:rPr lang="en-AU" dirty="0"/>
              <a:t>Is the configuration locked down as a baseline in your records?</a:t>
            </a:r>
          </a:p>
          <a:p>
            <a:r>
              <a:rPr lang="en-AU" dirty="0"/>
              <a:t>Have all of the deliverables been completed to the customers satisfaction </a:t>
            </a:r>
          </a:p>
          <a:p>
            <a:r>
              <a:rPr lang="en-AU" dirty="0"/>
              <a:t>Have you carried out a project review and communicated and documented the lessons learnt?</a:t>
            </a:r>
          </a:p>
          <a:p>
            <a:r>
              <a:rPr lang="en-AU" dirty="0"/>
              <a:t>Is all of the project documentation and communications saved</a:t>
            </a:r>
          </a:p>
          <a:p>
            <a:r>
              <a:rPr lang="en-AU" dirty="0"/>
              <a:t>Have you closed off all of the project codes so that no further booking can occur</a:t>
            </a:r>
          </a:p>
          <a:p>
            <a:r>
              <a:rPr lang="en-AU" dirty="0"/>
              <a:t>Have you handed the project over to your service department</a:t>
            </a:r>
          </a:p>
          <a:p>
            <a:endParaRPr lang="en-AU" dirty="0"/>
          </a:p>
          <a:p>
            <a:r>
              <a:rPr lang="en-AU" dirty="0"/>
              <a:t>There are quite a few more items that one could think of but ultimately developing your own punch or checklist here will see this process done properly every time.</a:t>
            </a:r>
          </a:p>
        </p:txBody>
      </p:sp>
      <p:sp>
        <p:nvSpPr>
          <p:cNvPr id="4" name="Slide Number Placeholder 3"/>
          <p:cNvSpPr>
            <a:spLocks noGrp="1"/>
          </p:cNvSpPr>
          <p:nvPr>
            <p:ph type="sldNum" sz="quarter" idx="10"/>
          </p:nvPr>
        </p:nvSpPr>
        <p:spPr/>
        <p:txBody>
          <a:bodyPr/>
          <a:lstStyle/>
          <a:p>
            <a:fld id="{F60351B9-966A-4530-BA0E-10E78940EB0C}" type="slidenum">
              <a:rPr lang="en-AU" smtClean="0"/>
              <a:t>20</a:t>
            </a:fld>
            <a:endParaRPr lang="en-AU"/>
          </a:p>
        </p:txBody>
      </p:sp>
    </p:spTree>
    <p:extLst>
      <p:ext uri="{BB962C8B-B14F-4D97-AF65-F5344CB8AC3E}">
        <p14:creationId xmlns:p14="http://schemas.microsoft.com/office/powerpoint/2010/main" val="255734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talked about in section 5 internal and external </a:t>
            </a:r>
            <a:r>
              <a:rPr lang="en-AU" dirty="0" err="1"/>
              <a:t>kickoffs</a:t>
            </a:r>
            <a:r>
              <a:rPr lang="en-AU" dirty="0"/>
              <a:t> are defining points in the lifecycle of a project. They provide clarity on deliverables and allocate responsibility. They provide clarity for both your internal team and a means to discuss and finalise the delivery plan with your customer. They communicate expectations and clear assumptions. They are such important moments in time that they should be recorded and they occur sooner rather than later to provide that clarity early in the project.  </a:t>
            </a:r>
          </a:p>
        </p:txBody>
      </p:sp>
      <p:sp>
        <p:nvSpPr>
          <p:cNvPr id="4" name="Slide Number Placeholder 3"/>
          <p:cNvSpPr>
            <a:spLocks noGrp="1"/>
          </p:cNvSpPr>
          <p:nvPr>
            <p:ph type="sldNum" sz="quarter" idx="10"/>
          </p:nvPr>
        </p:nvSpPr>
        <p:spPr/>
        <p:txBody>
          <a:bodyPr/>
          <a:lstStyle/>
          <a:p>
            <a:fld id="{F60351B9-966A-4530-BA0E-10E78940EB0C}" type="slidenum">
              <a:rPr lang="en-AU" smtClean="0"/>
              <a:t>21</a:t>
            </a:fld>
            <a:endParaRPr lang="en-AU"/>
          </a:p>
        </p:txBody>
      </p:sp>
    </p:spTree>
    <p:extLst>
      <p:ext uri="{BB962C8B-B14F-4D97-AF65-F5344CB8AC3E}">
        <p14:creationId xmlns:p14="http://schemas.microsoft.com/office/powerpoint/2010/main" val="863581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is all about requirements. Having reviewed over two hundred projects in my time I am constantly amazed when I cant see project requirements and if I do how they relate to the scope or deliverables of a project. Or where I see that they are not clearly agreed between integrator and customer. I fail to see how you can possibly sign off a project as complete if there are no requirements that have been verified as completed.</a:t>
            </a:r>
          </a:p>
          <a:p>
            <a:endParaRPr lang="en-AU" dirty="0"/>
          </a:p>
          <a:p>
            <a:r>
              <a:rPr lang="en-AU" dirty="0"/>
              <a:t>This is an area where you should absolutely insist that the presence of signed off and agreed requirements is not negotiable. You simply can not rely on trust alone that the customer will agree that what you have delivered based on hear say alone. Insist that this a non negotiable part of your engineering processes.  </a:t>
            </a:r>
          </a:p>
        </p:txBody>
      </p:sp>
      <p:sp>
        <p:nvSpPr>
          <p:cNvPr id="4" name="Slide Number Placeholder 3"/>
          <p:cNvSpPr>
            <a:spLocks noGrp="1"/>
          </p:cNvSpPr>
          <p:nvPr>
            <p:ph type="sldNum" sz="quarter" idx="10"/>
          </p:nvPr>
        </p:nvSpPr>
        <p:spPr/>
        <p:txBody>
          <a:bodyPr/>
          <a:lstStyle/>
          <a:p>
            <a:fld id="{F60351B9-966A-4530-BA0E-10E78940EB0C}" type="slidenum">
              <a:rPr lang="en-AU" smtClean="0"/>
              <a:t>22</a:t>
            </a:fld>
            <a:endParaRPr lang="en-AU"/>
          </a:p>
        </p:txBody>
      </p:sp>
    </p:spTree>
    <p:extLst>
      <p:ext uri="{BB962C8B-B14F-4D97-AF65-F5344CB8AC3E}">
        <p14:creationId xmlns:p14="http://schemas.microsoft.com/office/powerpoint/2010/main" val="629082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an engineering manager I insisted that engineers had the approach to the design problem be reviewed before they started and verified when completed. It wasn’t because I didn’t trust my engineers – I had 100 of the most gifted control system engineers on my team but as I learned myself a complete engineer had the maturity to appreciated that 1. I could make mistakes and 2. I may not have come up with the most elegant solution. </a:t>
            </a:r>
          </a:p>
          <a:p>
            <a:endParaRPr lang="en-AU" dirty="0"/>
          </a:p>
          <a:p>
            <a:r>
              <a:rPr lang="en-AU" dirty="0"/>
              <a:t>An engineering team that carries out internal design reviews learns alternate approaches to solving problems, encourages and appreciates the opinions of others, sets minimum standards of themselves and become highly functioning and innovative teams. </a:t>
            </a:r>
          </a:p>
          <a:p>
            <a:endParaRPr lang="en-AU" dirty="0"/>
          </a:p>
          <a:p>
            <a:r>
              <a:rPr lang="en-AU" dirty="0"/>
              <a:t>In short use internal design reviews and where meetings occur document them. </a:t>
            </a:r>
          </a:p>
          <a:p>
            <a:endParaRPr lang="en-AU" dirty="0"/>
          </a:p>
          <a:p>
            <a:r>
              <a:rPr lang="en-AU" dirty="0"/>
              <a:t>  </a:t>
            </a:r>
          </a:p>
        </p:txBody>
      </p:sp>
      <p:sp>
        <p:nvSpPr>
          <p:cNvPr id="4" name="Slide Number Placeholder 3"/>
          <p:cNvSpPr>
            <a:spLocks noGrp="1"/>
          </p:cNvSpPr>
          <p:nvPr>
            <p:ph type="sldNum" sz="quarter" idx="10"/>
          </p:nvPr>
        </p:nvSpPr>
        <p:spPr/>
        <p:txBody>
          <a:bodyPr/>
          <a:lstStyle/>
          <a:p>
            <a:fld id="{F60351B9-966A-4530-BA0E-10E78940EB0C}" type="slidenum">
              <a:rPr lang="en-AU" smtClean="0"/>
              <a:t>23</a:t>
            </a:fld>
            <a:endParaRPr lang="en-AU"/>
          </a:p>
        </p:txBody>
      </p:sp>
    </p:spTree>
    <p:extLst>
      <p:ext uri="{BB962C8B-B14F-4D97-AF65-F5344CB8AC3E}">
        <p14:creationId xmlns:p14="http://schemas.microsoft.com/office/powerpoint/2010/main" val="1179200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are the minimum standards that you insist on when code is written and assembled? Do you always have your work peer reviewed? Do you carry out unit testing as the design evolves to ensure errors are not carried through? Do you always carry out FAT? Do you change or enhance your standards based on a clients expectations. How deeply do you manage the configuration as it develops. Do you change your standards based on past lessons learnt? Do you check each other to make sure standards are consistently adhered to? Are all of your team self accountable to these expectations, Do you induct new engineers so that they understand and commit these expected standards?</a:t>
            </a:r>
          </a:p>
          <a:p>
            <a:endParaRPr lang="en-AU" dirty="0"/>
          </a:p>
          <a:p>
            <a:r>
              <a:rPr lang="en-AU" dirty="0"/>
              <a:t>Ultimately you are stating a minimum level of acceptable technical quality  - and it should be respected and followed by all.  </a:t>
            </a:r>
          </a:p>
        </p:txBody>
      </p:sp>
      <p:sp>
        <p:nvSpPr>
          <p:cNvPr id="4" name="Slide Number Placeholder 3"/>
          <p:cNvSpPr>
            <a:spLocks noGrp="1"/>
          </p:cNvSpPr>
          <p:nvPr>
            <p:ph type="sldNum" sz="quarter" idx="10"/>
          </p:nvPr>
        </p:nvSpPr>
        <p:spPr/>
        <p:txBody>
          <a:bodyPr/>
          <a:lstStyle/>
          <a:p>
            <a:fld id="{F60351B9-966A-4530-BA0E-10E78940EB0C}" type="slidenum">
              <a:rPr lang="en-AU" smtClean="0"/>
              <a:t>24</a:t>
            </a:fld>
            <a:endParaRPr lang="en-AU"/>
          </a:p>
        </p:txBody>
      </p:sp>
    </p:spTree>
    <p:extLst>
      <p:ext uri="{BB962C8B-B14F-4D97-AF65-F5344CB8AC3E}">
        <p14:creationId xmlns:p14="http://schemas.microsoft.com/office/powerpoint/2010/main" val="309221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the requirement states– FAT should be done whether witnessed by the client or not. Either way its important to ensure that the solution is proven before integration on site and often times simulation of field devices forms part of the test where those devices do not exist in your workshop. On occasion FAT is a milestone and a key invoicing point in the project. Its a good ideas to always offer the customer the witnessing of FAT and document if this invitation was accepted or otherwise.  Results of FAT should be always recorded and its good to retain these records for both invoicing and audit purposes.</a:t>
            </a:r>
          </a:p>
        </p:txBody>
      </p:sp>
      <p:sp>
        <p:nvSpPr>
          <p:cNvPr id="4" name="Slide Number Placeholder 3"/>
          <p:cNvSpPr>
            <a:spLocks noGrp="1"/>
          </p:cNvSpPr>
          <p:nvPr>
            <p:ph type="sldNum" sz="quarter" idx="10"/>
          </p:nvPr>
        </p:nvSpPr>
        <p:spPr/>
        <p:txBody>
          <a:bodyPr/>
          <a:lstStyle/>
          <a:p>
            <a:fld id="{F60351B9-966A-4530-BA0E-10E78940EB0C}" type="slidenum">
              <a:rPr lang="en-AU" smtClean="0"/>
              <a:t>25</a:t>
            </a:fld>
            <a:endParaRPr lang="en-AU"/>
          </a:p>
        </p:txBody>
      </p:sp>
    </p:spTree>
    <p:extLst>
      <p:ext uri="{BB962C8B-B14F-4D97-AF65-F5344CB8AC3E}">
        <p14:creationId xmlns:p14="http://schemas.microsoft.com/office/powerpoint/2010/main" val="568334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verify that requirements be met the SAT Test plan should define what tests should be performed and pass. Normally you will need to have the assistance of users or plant operators to assist in verification – the roles and responsibilities of the whole SAT team need to understood.  A so called punch list is the most common method of recording test results. Any failed tests are issues that need to be reviewed addressed and then signed off. Again who is responsible needs to be clear.</a:t>
            </a:r>
          </a:p>
          <a:p>
            <a:endParaRPr lang="en-AU" dirty="0"/>
          </a:p>
          <a:p>
            <a:r>
              <a:rPr lang="en-AU" dirty="0"/>
              <a:t>Once passed – the punch list needs to be signed off and most desirably by the client. A completed punch list of critical items can be signed off as conditional acceptance however all items should be cleared away to gain practical completion.  </a:t>
            </a:r>
          </a:p>
        </p:txBody>
      </p:sp>
      <p:sp>
        <p:nvSpPr>
          <p:cNvPr id="4" name="Slide Number Placeholder 3"/>
          <p:cNvSpPr>
            <a:spLocks noGrp="1"/>
          </p:cNvSpPr>
          <p:nvPr>
            <p:ph type="sldNum" sz="quarter" idx="10"/>
          </p:nvPr>
        </p:nvSpPr>
        <p:spPr/>
        <p:txBody>
          <a:bodyPr/>
          <a:lstStyle/>
          <a:p>
            <a:fld id="{F60351B9-966A-4530-BA0E-10E78940EB0C}" type="slidenum">
              <a:rPr lang="en-AU" smtClean="0"/>
              <a:t>26</a:t>
            </a:fld>
            <a:endParaRPr lang="en-AU"/>
          </a:p>
        </p:txBody>
      </p:sp>
    </p:spTree>
    <p:extLst>
      <p:ext uri="{BB962C8B-B14F-4D97-AF65-F5344CB8AC3E}">
        <p14:creationId xmlns:p14="http://schemas.microsoft.com/office/powerpoint/2010/main" val="122714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Well that’s all for this webinar. In the next webinar we will be looking at supporting activities </a:t>
            </a:r>
            <a:r>
              <a:rPr lang="en-AU" sz="1200" b="0" i="0" u="none" strike="noStrike" kern="1200" baseline="0" dirty="0">
                <a:solidFill>
                  <a:schemeClr val="tx1"/>
                </a:solidFill>
                <a:latin typeface="+mn-lt"/>
                <a:ea typeface="+mn-ea"/>
                <a:cs typeface="+mn-cs"/>
              </a:rPr>
              <a:t>describing the corporate-wide process areas that apply to both the project-related activities and to the management of other corporate systems and….. we also look at Quality Management as a distinct dimension of the organisation.</a:t>
            </a:r>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27</a:t>
            </a:fld>
            <a:endParaRPr lang="en-AU"/>
          </a:p>
        </p:txBody>
      </p:sp>
    </p:spTree>
    <p:extLst>
      <p:ext uri="{BB962C8B-B14F-4D97-AF65-F5344CB8AC3E}">
        <p14:creationId xmlns:p14="http://schemas.microsoft.com/office/powerpoint/2010/main" val="1840507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if you have any suggestions to improve these webinars please drop me a line</a:t>
            </a:r>
          </a:p>
          <a:p>
            <a:endParaRPr lang="en-AU" dirty="0"/>
          </a:p>
          <a:p>
            <a:r>
              <a:rPr lang="en-AU" dirty="0"/>
              <a:t>Thanks for listening and I hope you will join me next time for Module 4</a:t>
            </a:r>
          </a:p>
          <a:p>
            <a:endParaRPr lang="en-AU" dirty="0"/>
          </a:p>
          <a:p>
            <a:r>
              <a:rPr lang="en-AU" dirty="0"/>
              <a:t>Thanks and have a great day! </a:t>
            </a:r>
          </a:p>
        </p:txBody>
      </p:sp>
      <p:sp>
        <p:nvSpPr>
          <p:cNvPr id="4" name="Slide Number Placeholder 3"/>
          <p:cNvSpPr>
            <a:spLocks noGrp="1"/>
          </p:cNvSpPr>
          <p:nvPr>
            <p:ph type="sldNum" sz="quarter" idx="10"/>
          </p:nvPr>
        </p:nvSpPr>
        <p:spPr/>
        <p:txBody>
          <a:bodyPr/>
          <a:lstStyle/>
          <a:p>
            <a:fld id="{F60351B9-966A-4530-BA0E-10E78940EB0C}" type="slidenum">
              <a:rPr lang="en-AU" smtClean="0"/>
              <a:t>28</a:t>
            </a:fld>
            <a:endParaRPr lang="en-AU"/>
          </a:p>
        </p:txBody>
      </p:sp>
    </p:spTree>
    <p:extLst>
      <p:ext uri="{BB962C8B-B14F-4D97-AF65-F5344CB8AC3E}">
        <p14:creationId xmlns:p14="http://schemas.microsoft.com/office/powerpoint/2010/main" val="288016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well controlled project will deliver a successful outcome for your customer who will most likely use you again and again and a consistently profitable outcome for you. Good project management takes discipline, skill, experience and leadership. It combines the appropriate usage of both hard and soft skills and the prudent management in all of the areas outlined in the bullet points on the slide.  </a:t>
            </a:r>
          </a:p>
          <a:p>
            <a:endParaRPr lang="en-AU" dirty="0"/>
          </a:p>
          <a:p>
            <a:r>
              <a:rPr lang="en-AU" dirty="0"/>
              <a:t>The CSIA standard uses the Project Management Body of Knowledge or PMBOK. You can think of PMBOK as having all the ingredients for successfully managing projects without the methodology. If you are looking for methodologies - Prince2 and Agile spell these out for you but the most successful are those that are hybrid in their nature combining the most relevant processes to your company from a number of different sources. </a:t>
            </a:r>
          </a:p>
          <a:p>
            <a:endParaRPr lang="en-AU" dirty="0"/>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3</a:t>
            </a:fld>
            <a:endParaRPr lang="en-AU"/>
          </a:p>
        </p:txBody>
      </p:sp>
    </p:spTree>
    <p:extLst>
      <p:ext uri="{BB962C8B-B14F-4D97-AF65-F5344CB8AC3E}">
        <p14:creationId xmlns:p14="http://schemas.microsoft.com/office/powerpoint/2010/main" val="169950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section 6 we refer specifically the so called V model approach to systems development. Making sure that you cover off on all of the steps in the V model will go a long way to ensuring you deliver a quality solution to your customer each and every time. Now to Section 5 .. Project Management.</a:t>
            </a:r>
          </a:p>
        </p:txBody>
      </p:sp>
      <p:sp>
        <p:nvSpPr>
          <p:cNvPr id="4" name="Slide Number Placeholder 3"/>
          <p:cNvSpPr>
            <a:spLocks noGrp="1"/>
          </p:cNvSpPr>
          <p:nvPr>
            <p:ph type="sldNum" sz="quarter" idx="10"/>
          </p:nvPr>
        </p:nvSpPr>
        <p:spPr/>
        <p:txBody>
          <a:bodyPr/>
          <a:lstStyle/>
          <a:p>
            <a:fld id="{F60351B9-966A-4530-BA0E-10E78940EB0C}" type="slidenum">
              <a:rPr lang="en-AU" smtClean="0"/>
              <a:t>4</a:t>
            </a:fld>
            <a:endParaRPr lang="en-AU"/>
          </a:p>
        </p:txBody>
      </p:sp>
    </p:spTree>
    <p:extLst>
      <p:ext uri="{BB962C8B-B14F-4D97-AF65-F5344CB8AC3E}">
        <p14:creationId xmlns:p14="http://schemas.microsoft.com/office/powerpoint/2010/main" val="335233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talked about in the previous module there should be a defined process for proposal development, its review and authorisation – this includes the roles that are both responsible and accountable. Externally you should receive formal authorisation from the client and this can be in the form of a purchase order or a letter of intent whose content should include the four bullet points on the slide. If you are seeking certification it’s a good idea to keep a record of authorisations and throughout the project when scope, schedule or budgetary changes are proposed and finally authorised.</a:t>
            </a:r>
          </a:p>
        </p:txBody>
      </p:sp>
      <p:sp>
        <p:nvSpPr>
          <p:cNvPr id="4" name="Slide Number Placeholder 3"/>
          <p:cNvSpPr>
            <a:spLocks noGrp="1"/>
          </p:cNvSpPr>
          <p:nvPr>
            <p:ph type="sldNum" sz="quarter" idx="10"/>
          </p:nvPr>
        </p:nvSpPr>
        <p:spPr/>
        <p:txBody>
          <a:bodyPr/>
          <a:lstStyle/>
          <a:p>
            <a:fld id="{F60351B9-966A-4530-BA0E-10E78940EB0C}" type="slidenum">
              <a:rPr lang="en-AU" smtClean="0"/>
              <a:t>5</a:t>
            </a:fld>
            <a:endParaRPr lang="en-AU"/>
          </a:p>
        </p:txBody>
      </p:sp>
    </p:spTree>
    <p:extLst>
      <p:ext uri="{BB962C8B-B14F-4D97-AF65-F5344CB8AC3E}">
        <p14:creationId xmlns:p14="http://schemas.microsoft.com/office/powerpoint/2010/main" val="48756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refers to the most common and important aspects of a contract and these items often become the headings of a proposal template. You should be very aware of what liabilities flow down to you and if you are using contractors parts of those liabilities should flow down to them as well. If you are using insurance then it’s a good idea to pick a reputable insurer. If you need some recommendations try the connected community or have a chat to a fellow integrator at the executive conference. </a:t>
            </a:r>
          </a:p>
          <a:p>
            <a:endParaRPr lang="en-AU" dirty="0"/>
          </a:p>
          <a:p>
            <a:r>
              <a:rPr lang="en-AU" dirty="0"/>
              <a:t>Some contracts include clauses to ensure that customers do not solicit your employees. This is a common situation and you might want to at least add conditions that require the customer to pay a set percentage of the employees new annual salary for those that take an offer of employment from your customer. </a:t>
            </a:r>
          </a:p>
          <a:p>
            <a:endParaRPr lang="en-AU" dirty="0"/>
          </a:p>
          <a:p>
            <a:r>
              <a:rPr lang="en-AU" dirty="0"/>
              <a:t>This slide is a good and informative read. You should pause and have a good read of this one. At the Best Practices workshop it would be a good idea to seek permission to use templates if your fellow integrators are kind enough to offer them. </a:t>
            </a:r>
          </a:p>
        </p:txBody>
      </p:sp>
      <p:sp>
        <p:nvSpPr>
          <p:cNvPr id="4" name="Slide Number Placeholder 3"/>
          <p:cNvSpPr>
            <a:spLocks noGrp="1"/>
          </p:cNvSpPr>
          <p:nvPr>
            <p:ph type="sldNum" sz="quarter" idx="10"/>
          </p:nvPr>
        </p:nvSpPr>
        <p:spPr/>
        <p:txBody>
          <a:bodyPr/>
          <a:lstStyle/>
          <a:p>
            <a:fld id="{F60351B9-966A-4530-BA0E-10E78940EB0C}" type="slidenum">
              <a:rPr lang="en-AU" smtClean="0"/>
              <a:t>6</a:t>
            </a:fld>
            <a:endParaRPr lang="en-AU"/>
          </a:p>
        </p:txBody>
      </p:sp>
    </p:spTree>
    <p:extLst>
      <p:ext uri="{BB962C8B-B14F-4D97-AF65-F5344CB8AC3E}">
        <p14:creationId xmlns:p14="http://schemas.microsoft.com/office/powerpoint/2010/main" val="1753841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all sorts of project management plan and they vary in complexity and depth based on your own internal requirements, the clients requirements and the risk of the project, On the following slide I list some common headings for a full blown project management plan</a:t>
            </a:r>
          </a:p>
        </p:txBody>
      </p:sp>
      <p:sp>
        <p:nvSpPr>
          <p:cNvPr id="4" name="Slide Number Placeholder 3"/>
          <p:cNvSpPr>
            <a:spLocks noGrp="1"/>
          </p:cNvSpPr>
          <p:nvPr>
            <p:ph type="sldNum" sz="quarter" idx="10"/>
          </p:nvPr>
        </p:nvSpPr>
        <p:spPr/>
        <p:txBody>
          <a:bodyPr/>
          <a:lstStyle/>
          <a:p>
            <a:fld id="{F60351B9-966A-4530-BA0E-10E78940EB0C}" type="slidenum">
              <a:rPr lang="en-AU" smtClean="0"/>
              <a:t>7</a:t>
            </a:fld>
            <a:endParaRPr lang="en-AU"/>
          </a:p>
        </p:txBody>
      </p:sp>
    </p:spTree>
    <p:extLst>
      <p:ext uri="{BB962C8B-B14F-4D97-AF65-F5344CB8AC3E}">
        <p14:creationId xmlns:p14="http://schemas.microsoft.com/office/powerpoint/2010/main" val="3752718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 lot of sections in this example and you may even have separate documents for some of the headings like the communications management plan, risk management plan and the change management plan.</a:t>
            </a:r>
          </a:p>
        </p:txBody>
      </p:sp>
      <p:sp>
        <p:nvSpPr>
          <p:cNvPr id="4" name="Slide Number Placeholder 3"/>
          <p:cNvSpPr>
            <a:spLocks noGrp="1"/>
          </p:cNvSpPr>
          <p:nvPr>
            <p:ph type="sldNum" sz="quarter" idx="10"/>
          </p:nvPr>
        </p:nvSpPr>
        <p:spPr/>
        <p:txBody>
          <a:bodyPr/>
          <a:lstStyle/>
          <a:p>
            <a:fld id="{F60351B9-966A-4530-BA0E-10E78940EB0C}" type="slidenum">
              <a:rPr lang="en-AU" smtClean="0"/>
              <a:t>8</a:t>
            </a:fld>
            <a:endParaRPr lang="en-AU"/>
          </a:p>
        </p:txBody>
      </p:sp>
    </p:spTree>
    <p:extLst>
      <p:ext uri="{BB962C8B-B14F-4D97-AF65-F5344CB8AC3E}">
        <p14:creationId xmlns:p14="http://schemas.microsoft.com/office/powerpoint/2010/main" val="562976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mentioned previously a policy, procedure or even a plan states what you are going to do as opposed to your aspirations. It follows then that if you put out a plan then as an auditor I should be able to see that the plan is or has been followed. Again don’t put anything in the plan for window dressing – be pragmatic and only put in there the aspects that are required to satisfactorily manage the project.</a:t>
            </a:r>
          </a:p>
        </p:txBody>
      </p:sp>
      <p:sp>
        <p:nvSpPr>
          <p:cNvPr id="4" name="Slide Number Placeholder 3"/>
          <p:cNvSpPr>
            <a:spLocks noGrp="1"/>
          </p:cNvSpPr>
          <p:nvPr>
            <p:ph type="sldNum" sz="quarter" idx="10"/>
          </p:nvPr>
        </p:nvSpPr>
        <p:spPr/>
        <p:txBody>
          <a:bodyPr/>
          <a:lstStyle/>
          <a:p>
            <a:fld id="{F60351B9-966A-4530-BA0E-10E78940EB0C}" type="slidenum">
              <a:rPr lang="en-AU" smtClean="0"/>
              <a:t>9</a:t>
            </a:fld>
            <a:endParaRPr lang="en-AU"/>
          </a:p>
        </p:txBody>
      </p:sp>
    </p:spTree>
    <p:extLst>
      <p:ext uri="{BB962C8B-B14F-4D97-AF65-F5344CB8AC3E}">
        <p14:creationId xmlns:p14="http://schemas.microsoft.com/office/powerpoint/2010/main" val="132181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8F2033-2F9C-4652-A730-0940C1DEB022}"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3265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97F8F9-16D3-4F96-9BBF-6C6970601275}"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20021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204EA-F709-4BA7-90B6-B137D1EC3C73}"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0166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9261F7-F210-4594-A3E6-95037CD368EE}"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6037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377D90-1038-47AB-8132-C76A7D261810}"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82056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FC92C-63F5-4569-BE2F-E012794D1A92}"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88071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B9C258-D3E0-4319-9F3A-77775529F0D7}" type="datetime1">
              <a:rPr lang="en-AU" smtClean="0"/>
              <a:t>8/04/2019</a:t>
            </a:fld>
            <a:endParaRPr lang="en-AU"/>
          </a:p>
        </p:txBody>
      </p:sp>
      <p:sp>
        <p:nvSpPr>
          <p:cNvPr id="8" name="Footer Placeholder 7"/>
          <p:cNvSpPr>
            <a:spLocks noGrp="1"/>
          </p:cNvSpPr>
          <p:nvPr>
            <p:ph type="ftr" sz="quarter" idx="11"/>
          </p:nvPr>
        </p:nvSpPr>
        <p:spPr/>
        <p:txBody>
          <a:bodyPr/>
          <a:lstStyle/>
          <a:p>
            <a:r>
              <a:rPr lang="en-AU"/>
              <a:t>Copyright Latsa Learning Services Pty Ltd Australia 2018</a:t>
            </a:r>
          </a:p>
        </p:txBody>
      </p:sp>
      <p:sp>
        <p:nvSpPr>
          <p:cNvPr id="9" name="Slide Number Placeholder 8"/>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80291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75F98-879B-4DD8-8E03-2729089E5419}" type="datetime1">
              <a:rPr lang="en-AU" smtClean="0"/>
              <a:t>8/04/2019</a:t>
            </a:fld>
            <a:endParaRPr lang="en-AU"/>
          </a:p>
        </p:txBody>
      </p:sp>
      <p:sp>
        <p:nvSpPr>
          <p:cNvPr id="4" name="Footer Placeholder 3"/>
          <p:cNvSpPr>
            <a:spLocks noGrp="1"/>
          </p:cNvSpPr>
          <p:nvPr>
            <p:ph type="ftr" sz="quarter" idx="11"/>
          </p:nvPr>
        </p:nvSpPr>
        <p:spPr/>
        <p:txBody>
          <a:bodyPr/>
          <a:lstStyle/>
          <a:p>
            <a:r>
              <a:rPr lang="en-AU"/>
              <a:t>Copyright Latsa Learning Services Pty Ltd Australia 2018</a:t>
            </a:r>
          </a:p>
        </p:txBody>
      </p:sp>
      <p:sp>
        <p:nvSpPr>
          <p:cNvPr id="5" name="Slide Number Placeholder 4"/>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7728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389CF-53F3-47C2-A6D0-10951C2D9A09}" type="datetime1">
              <a:rPr lang="en-AU" smtClean="0"/>
              <a:t>8/04/2019</a:t>
            </a:fld>
            <a:endParaRPr lang="en-AU"/>
          </a:p>
        </p:txBody>
      </p:sp>
      <p:sp>
        <p:nvSpPr>
          <p:cNvPr id="3" name="Footer Placeholder 2"/>
          <p:cNvSpPr>
            <a:spLocks noGrp="1"/>
          </p:cNvSpPr>
          <p:nvPr>
            <p:ph type="ftr" sz="quarter" idx="11"/>
          </p:nvPr>
        </p:nvSpPr>
        <p:spPr/>
        <p:txBody>
          <a:bodyPr/>
          <a:lstStyle/>
          <a:p>
            <a:r>
              <a:rPr lang="en-AU"/>
              <a:t>Copyright Latsa Learning Services Pty Ltd Australia 2018</a:t>
            </a:r>
          </a:p>
        </p:txBody>
      </p:sp>
      <p:sp>
        <p:nvSpPr>
          <p:cNvPr id="4" name="Slide Number Placeholder 3"/>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154127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A75BC4-E828-46D1-818D-375718F351DC}"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68481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0BAB12-FE96-40DB-84F2-0A7A89B84DB7}"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423772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83B1C-FBF5-42A5-B962-7ABDF2EB2D21}" type="datetime1">
              <a:rPr lang="en-AU" smtClean="0"/>
              <a:t>8/04/2019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Copyright Latsa Learning Services Pty Ltd Australia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6199F-1F1F-43D1-A222-2E9FE502CBFB}" type="slidenum">
              <a:rPr lang="en-AU" smtClean="0"/>
              <a:t>‹#›</a:t>
            </a:fld>
            <a:endParaRPr lang="en-AU"/>
          </a:p>
        </p:txBody>
      </p:sp>
    </p:spTree>
    <p:extLst>
      <p:ext uri="{BB962C8B-B14F-4D97-AF65-F5344CB8AC3E}">
        <p14:creationId xmlns:p14="http://schemas.microsoft.com/office/powerpoint/2010/main" val="3903391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5.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6.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mailto:tom@latsa.com.au" TargetMode="External"/><Relationship Id="rId5" Type="http://schemas.openxmlformats.org/officeDocument/2006/relationships/image" Target="../media/image1.png"/><Relationship Id="rId4" Type="http://schemas.openxmlformats.org/officeDocument/2006/relationships/notesSlide" Target="../notesSlides/notesSlide28.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hyperlink" Target="#_Toc403405121"/><Relationship Id="rId13" Type="http://schemas.openxmlformats.org/officeDocument/2006/relationships/hyperlink" Target="#_Toc403405142"/><Relationship Id="rId18" Type="http://schemas.openxmlformats.org/officeDocument/2006/relationships/hyperlink" Target="#_Toc403405147"/><Relationship Id="rId26" Type="http://schemas.openxmlformats.org/officeDocument/2006/relationships/hyperlink" Target="#_Toc403405156"/><Relationship Id="rId3" Type="http://schemas.openxmlformats.org/officeDocument/2006/relationships/slideLayout" Target="../slideLayouts/slideLayout1.xml"/><Relationship Id="rId21" Type="http://schemas.openxmlformats.org/officeDocument/2006/relationships/hyperlink" Target="#_Toc403405150"/><Relationship Id="rId7" Type="http://schemas.openxmlformats.org/officeDocument/2006/relationships/hyperlink" Target="#_Toc403405120"/><Relationship Id="rId12" Type="http://schemas.openxmlformats.org/officeDocument/2006/relationships/hyperlink" Target="#_Toc403405140"/><Relationship Id="rId17" Type="http://schemas.openxmlformats.org/officeDocument/2006/relationships/hyperlink" Target="#_Toc403405146"/><Relationship Id="rId25" Type="http://schemas.openxmlformats.org/officeDocument/2006/relationships/hyperlink" Target="#_Toc403405154"/><Relationship Id="rId2" Type="http://schemas.openxmlformats.org/officeDocument/2006/relationships/audio" Target="../media/media8.m4a"/><Relationship Id="rId16" Type="http://schemas.openxmlformats.org/officeDocument/2006/relationships/hyperlink" Target="#_Toc403405145"/><Relationship Id="rId20" Type="http://schemas.openxmlformats.org/officeDocument/2006/relationships/hyperlink" Target="#_Toc403405149"/><Relationship Id="rId29" Type="http://schemas.openxmlformats.org/officeDocument/2006/relationships/hyperlink" Target="#_Toc403405160"/><Relationship Id="rId1" Type="http://schemas.microsoft.com/office/2007/relationships/media" Target="../media/media8.m4a"/><Relationship Id="rId6" Type="http://schemas.openxmlformats.org/officeDocument/2006/relationships/image" Target="../media/image2.JPG"/><Relationship Id="rId11" Type="http://schemas.openxmlformats.org/officeDocument/2006/relationships/hyperlink" Target="#_Toc403405139"/><Relationship Id="rId24" Type="http://schemas.openxmlformats.org/officeDocument/2006/relationships/hyperlink" Target="#_Toc403405153"/><Relationship Id="rId32"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hyperlink" Target="#_Toc403405144"/><Relationship Id="rId23" Type="http://schemas.openxmlformats.org/officeDocument/2006/relationships/hyperlink" Target="#_Toc403405152"/><Relationship Id="rId28" Type="http://schemas.openxmlformats.org/officeDocument/2006/relationships/hyperlink" Target="#_Toc403405159"/><Relationship Id="rId10" Type="http://schemas.openxmlformats.org/officeDocument/2006/relationships/hyperlink" Target="#_Toc403405136"/><Relationship Id="rId19" Type="http://schemas.openxmlformats.org/officeDocument/2006/relationships/hyperlink" Target="#_Toc403405148"/><Relationship Id="rId31"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hyperlink" Target="#_Toc403405122"/><Relationship Id="rId14" Type="http://schemas.openxmlformats.org/officeDocument/2006/relationships/hyperlink" Target="#_Toc403405143"/><Relationship Id="rId22" Type="http://schemas.openxmlformats.org/officeDocument/2006/relationships/hyperlink" Target="#_Toc403405151"/><Relationship Id="rId27" Type="http://schemas.openxmlformats.org/officeDocument/2006/relationships/hyperlink" Target="#_Toc403405158"/><Relationship Id="rId30" Type="http://schemas.openxmlformats.org/officeDocument/2006/relationships/hyperlink" Target="#_Toc403405161"/></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BA58E6-BB37-440D-A308-C36D932CA721}"/>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525179" y="2116662"/>
            <a:ext cx="11247721" cy="2387600"/>
          </a:xfrm>
        </p:spPr>
        <p:txBody>
          <a:bodyPr>
            <a:normAutofit fontScale="90000"/>
          </a:bodyPr>
          <a:lstStyle/>
          <a:p>
            <a:r>
              <a:rPr lang="en-AU" dirty="0">
                <a:latin typeface="Open sans"/>
              </a:rPr>
              <a:t>CSIA BP&amp;B Webinar Series</a:t>
            </a:r>
            <a:br>
              <a:rPr lang="en-AU" dirty="0">
                <a:latin typeface="Open sans"/>
              </a:rPr>
            </a:br>
            <a:r>
              <a:rPr lang="en-AU" dirty="0">
                <a:latin typeface="Open sans"/>
              </a:rPr>
              <a:t>Module 3</a:t>
            </a:r>
            <a:br>
              <a:rPr lang="en-AU" dirty="0">
                <a:latin typeface="Open sans"/>
              </a:rPr>
            </a:br>
            <a:r>
              <a:rPr lang="en-AU" dirty="0">
                <a:latin typeface="Open sans"/>
              </a:rPr>
              <a:t>Project Management and System </a:t>
            </a:r>
            <a:br>
              <a:rPr lang="en-AU" dirty="0">
                <a:latin typeface="Open sans"/>
              </a:rPr>
            </a:br>
            <a:r>
              <a:rPr lang="en-AU" dirty="0">
                <a:latin typeface="Open sans"/>
              </a:rPr>
              <a:t>Development Lifecycle</a:t>
            </a:r>
          </a:p>
        </p:txBody>
      </p:sp>
      <p:pic>
        <p:nvPicPr>
          <p:cNvPr id="4" name="Picture 3">
            <a:extLst>
              <a:ext uri="{FF2B5EF4-FFF2-40B4-BE49-F238E27FC236}">
                <a16:creationId xmlns:a16="http://schemas.microsoft.com/office/drawing/2014/main" id="{9B5D2121-B41B-4785-9445-09FD902A0D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5" name="Audio 4">
            <a:hlinkClick r:id="" action="ppaction://media"/>
            <a:extLst>
              <a:ext uri="{FF2B5EF4-FFF2-40B4-BE49-F238E27FC236}">
                <a16:creationId xmlns:a16="http://schemas.microsoft.com/office/drawing/2014/main" id="{7F81D66F-1747-4172-A2D0-A74F5C73D4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7" name="Picture 6">
            <a:extLst>
              <a:ext uri="{FF2B5EF4-FFF2-40B4-BE49-F238E27FC236}">
                <a16:creationId xmlns:a16="http://schemas.microsoft.com/office/drawing/2014/main" id="{2DD82764-33F4-4F41-989E-C02DD200A3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0" name="Footer Placeholder 4">
            <a:extLst>
              <a:ext uri="{FF2B5EF4-FFF2-40B4-BE49-F238E27FC236}">
                <a16:creationId xmlns:a16="http://schemas.microsoft.com/office/drawing/2014/main" id="{F499DA68-8171-453E-9D71-144AA1985C49}"/>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940145456"/>
      </p:ext>
    </p:extLst>
  </p:cSld>
  <p:clrMapOvr>
    <a:masterClrMapping/>
  </p:clrMapOvr>
  <mc:AlternateContent xmlns:mc="http://schemas.openxmlformats.org/markup-compatibility/2006" xmlns:p14="http://schemas.microsoft.com/office/powerpoint/2010/main">
    <mc:Choice Requires="p14">
      <p:transition spd="slow" p14:dur="2000" advTm="17506"/>
    </mc:Choice>
    <mc:Fallback xmlns="">
      <p:transition spd="slow" advTm="1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19667"/>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628065"/>
            <a:ext cx="11810578" cy="4247317"/>
          </a:xfrm>
          <a:prstGeom prst="rect">
            <a:avLst/>
          </a:prstGeom>
          <a:noFill/>
        </p:spPr>
        <p:txBody>
          <a:bodyPr wrap="square" rtlCol="0">
            <a:spAutoFit/>
          </a:bodyPr>
          <a:lstStyle/>
          <a:p>
            <a:r>
              <a:rPr lang="en-AU" b="1" dirty="0"/>
              <a:t>5.4.2 Are risks identified and managed throughout the project lifecycle? </a:t>
            </a:r>
          </a:p>
          <a:p>
            <a:endParaRPr lang="en-AU" dirty="0"/>
          </a:p>
          <a:p>
            <a:r>
              <a:rPr lang="en-AU" dirty="0"/>
              <a:t>• A Risk Register should be maintained through the life of the project. The Risk Register should </a:t>
            </a:r>
          </a:p>
          <a:p>
            <a:pPr lvl="1"/>
            <a:r>
              <a:rPr lang="en-AU" dirty="0"/>
              <a:t>o List all risks that can be identified </a:t>
            </a:r>
          </a:p>
          <a:p>
            <a:pPr lvl="1"/>
            <a:r>
              <a:rPr lang="en-AU" dirty="0"/>
              <a:t>o Summarize the probability of each </a:t>
            </a:r>
          </a:p>
          <a:p>
            <a:pPr lvl="1"/>
            <a:r>
              <a:rPr lang="en-AU" dirty="0"/>
              <a:t>o Provide a short description of each risk trigger </a:t>
            </a:r>
          </a:p>
          <a:p>
            <a:pPr lvl="1"/>
            <a:r>
              <a:rPr lang="en-AU" dirty="0"/>
              <a:t>o Provide a short description of each risk response </a:t>
            </a:r>
          </a:p>
          <a:p>
            <a:pPr lvl="1"/>
            <a:r>
              <a:rPr lang="en-AU" dirty="0"/>
              <a:t>o Indicate whether the risk has already occurred, or if surveillance is still required. </a:t>
            </a:r>
          </a:p>
          <a:p>
            <a:pPr lvl="1"/>
            <a:r>
              <a:rPr lang="en-AU" dirty="0"/>
              <a:t>o Identification of new risks that arise during the execution of the project. </a:t>
            </a:r>
          </a:p>
          <a:p>
            <a:r>
              <a:rPr lang="en-AU" dirty="0"/>
              <a:t>• Risk trigger identification, effect quantification, and responses should follow in accordance with the integrator’s risk management methodology and be managed throughout the execution of the project. </a:t>
            </a:r>
          </a:p>
          <a:p>
            <a:r>
              <a:rPr lang="en-AU" dirty="0"/>
              <a:t>• It should be clear what, how, and to whom risk reporting should be performed, including the escalation process for high priority risks. </a:t>
            </a:r>
          </a:p>
          <a:p>
            <a:r>
              <a:rPr lang="en-AU" dirty="0"/>
              <a:t>• Responsibilities with respect to risk management and response should be clearly defined. </a:t>
            </a:r>
          </a:p>
          <a:p>
            <a:r>
              <a:rPr lang="en-AU" dirty="0"/>
              <a:t>• If known risks become real, contingencies and responses must be released and communicated.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019379"/>
            <a:ext cx="486955" cy="417390"/>
          </a:xfrm>
          <a:prstGeom prst="rect">
            <a:avLst/>
          </a:prstGeom>
        </p:spPr>
      </p:pic>
      <p:pic>
        <p:nvPicPr>
          <p:cNvPr id="4" name="Audio 3">
            <a:hlinkClick r:id="" action="ppaction://media"/>
            <a:extLst>
              <a:ext uri="{FF2B5EF4-FFF2-40B4-BE49-F238E27FC236}">
                <a16:creationId xmlns:a16="http://schemas.microsoft.com/office/drawing/2014/main" id="{B6D6CFFA-DF28-4370-B157-D6432E3DD9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628D5AEE-B42B-4A6A-92D0-53190577A5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D5AF09B8-9E6E-4813-9A79-10A1EAC11368}"/>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539952809"/>
      </p:ext>
    </p:extLst>
  </p:cSld>
  <p:clrMapOvr>
    <a:masterClrMapping/>
  </p:clrMapOvr>
  <mc:AlternateContent xmlns:mc="http://schemas.openxmlformats.org/markup-compatibility/2006" xmlns:p14="http://schemas.microsoft.com/office/powerpoint/2010/main">
    <mc:Choice Requires="p14">
      <p:transition spd="slow" p14:dur="2000" advTm="54704"/>
    </mc:Choice>
    <mc:Fallback xmlns="">
      <p:transition spd="slow" advTm="5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77916"/>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203548" y="1814793"/>
            <a:ext cx="11810578" cy="3693319"/>
          </a:xfrm>
          <a:prstGeom prst="rect">
            <a:avLst/>
          </a:prstGeom>
          <a:noFill/>
        </p:spPr>
        <p:txBody>
          <a:bodyPr wrap="square" rtlCol="0">
            <a:spAutoFit/>
          </a:bodyPr>
          <a:lstStyle/>
          <a:p>
            <a:r>
              <a:rPr lang="en-AU" b="1" dirty="0"/>
              <a:t>5.5.4 Are the boundaries defined for work times that allow for personnel to perform safely as well as requirements for reporting exceptions to the boundaries (i.e. to limit excessive overtime). There should be a clear reconciliation between the project manager’s expectation of work effort and that of each of the project team members, including supplier resources, if applicable. Does the integrator manage the resource availability throughout the project to ensure that all resources are available as required and all requirements are met? </a:t>
            </a:r>
          </a:p>
          <a:p>
            <a:endParaRPr lang="en-AU" dirty="0"/>
          </a:p>
          <a:p>
            <a:r>
              <a:rPr lang="en-AU" dirty="0"/>
              <a:t>• Project planning and scheduling should consider all necessary resource configurations with required dates and durations. </a:t>
            </a:r>
          </a:p>
          <a:p>
            <a:r>
              <a:rPr lang="en-AU" dirty="0"/>
              <a:t>• Responsibility should be assigned for obtaining and qualifying resources. </a:t>
            </a:r>
          </a:p>
          <a:p>
            <a:r>
              <a:rPr lang="en-AU" dirty="0"/>
              <a:t>• Resource availability should be reviewed against project timelines and then assigned to the project with the necessary approvals. </a:t>
            </a:r>
          </a:p>
          <a:p>
            <a:r>
              <a:rPr lang="en-AU" dirty="0"/>
              <a:t>• The project manager should follow and contribute to a common methodology for scheduling and communicating availability of companywide resources that supports effective utilization of overall company resources. </a:t>
            </a:r>
          </a:p>
          <a:p>
            <a:r>
              <a:rPr lang="en-AU" dirty="0"/>
              <a:t>• Risk factors affecting resource availability should be identified and responded to as part of the risk management plan.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93449"/>
            <a:ext cx="486955" cy="417390"/>
          </a:xfrm>
          <a:prstGeom prst="rect">
            <a:avLst/>
          </a:prstGeom>
        </p:spPr>
      </p:pic>
      <p:pic>
        <p:nvPicPr>
          <p:cNvPr id="4" name="Audio 3">
            <a:hlinkClick r:id="" action="ppaction://media"/>
            <a:extLst>
              <a:ext uri="{FF2B5EF4-FFF2-40B4-BE49-F238E27FC236}">
                <a16:creationId xmlns:a16="http://schemas.microsoft.com/office/drawing/2014/main" id="{5598B076-EC85-4228-8CFF-6E3B8DC40E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5B54BE1E-D349-4EE7-8CBD-890A8D48EC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388CADC0-A56D-4970-8BCD-01193499CF67}"/>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772214082"/>
      </p:ext>
    </p:extLst>
  </p:cSld>
  <p:clrMapOvr>
    <a:masterClrMapping/>
  </p:clrMapOvr>
  <mc:AlternateContent xmlns:mc="http://schemas.openxmlformats.org/markup-compatibility/2006" xmlns:p14="http://schemas.microsoft.com/office/powerpoint/2010/main">
    <mc:Choice Requires="p14">
      <p:transition spd="slow" p14:dur="2000" advTm="60416"/>
    </mc:Choice>
    <mc:Fallback xmlns="">
      <p:transition spd="slow" advTm="60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66682"/>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922458"/>
            <a:ext cx="11810578" cy="1200329"/>
          </a:xfrm>
          <a:prstGeom prst="rect">
            <a:avLst/>
          </a:prstGeom>
          <a:noFill/>
        </p:spPr>
        <p:txBody>
          <a:bodyPr wrap="square" rtlCol="0">
            <a:spAutoFit/>
          </a:bodyPr>
          <a:lstStyle/>
          <a:p>
            <a:r>
              <a:rPr lang="en-AU" b="1" dirty="0"/>
              <a:t>5.6.3 Does the integrator maintain ongoing communications for the duration of the project in accordance with the plan? </a:t>
            </a:r>
            <a:endParaRPr lang="en-AU" dirty="0"/>
          </a:p>
          <a:p>
            <a:r>
              <a:rPr lang="en-AU" dirty="0"/>
              <a:t>• Evidence of communications meeting the plan should exist. </a:t>
            </a:r>
          </a:p>
          <a:p>
            <a:r>
              <a:rPr lang="en-AU" dirty="0"/>
              <a:t>• Developments impacting client expectations should be communicated throughout the project. </a:t>
            </a:r>
          </a:p>
          <a:p>
            <a:r>
              <a:rPr lang="en-AU" dirty="0"/>
              <a:t>• Communications should follow integrator standards and templates.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226978"/>
            <a:ext cx="486955" cy="417390"/>
          </a:xfrm>
          <a:prstGeom prst="rect">
            <a:avLst/>
          </a:prstGeom>
        </p:spPr>
      </p:pic>
      <p:pic>
        <p:nvPicPr>
          <p:cNvPr id="4" name="Audio 3">
            <a:hlinkClick r:id="" action="ppaction://media"/>
            <a:extLst>
              <a:ext uri="{FF2B5EF4-FFF2-40B4-BE49-F238E27FC236}">
                <a16:creationId xmlns:a16="http://schemas.microsoft.com/office/drawing/2014/main" id="{27AAFD6A-9082-4B04-B5FD-2A248AEB7A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325B5B30-E857-430B-ADFF-850924F03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3" name="Footer Placeholder 4">
            <a:extLst>
              <a:ext uri="{FF2B5EF4-FFF2-40B4-BE49-F238E27FC236}">
                <a16:creationId xmlns:a16="http://schemas.microsoft.com/office/drawing/2014/main" id="{CCEC2E2C-CE8A-4307-9533-5EB670A4240A}"/>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522692138"/>
      </p:ext>
    </p:extLst>
  </p:cSld>
  <p:clrMapOvr>
    <a:masterClrMapping/>
  </p:clrMapOvr>
  <mc:AlternateContent xmlns:mc="http://schemas.openxmlformats.org/markup-compatibility/2006" xmlns:p14="http://schemas.microsoft.com/office/powerpoint/2010/main">
    <mc:Choice Requires="p14">
      <p:transition spd="slow" p14:dur="2000" advTm="37542"/>
    </mc:Choice>
    <mc:Fallback xmlns="">
      <p:transition spd="slow" advTm="3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13675"/>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203548" y="2063505"/>
            <a:ext cx="11810578" cy="3231654"/>
          </a:xfrm>
          <a:prstGeom prst="rect">
            <a:avLst/>
          </a:prstGeom>
          <a:noFill/>
        </p:spPr>
        <p:txBody>
          <a:bodyPr wrap="square" rtlCol="0">
            <a:spAutoFit/>
          </a:bodyPr>
          <a:lstStyle/>
          <a:p>
            <a:r>
              <a:rPr lang="en-AU" b="1" dirty="0"/>
              <a:t>5.7.2 Does the integrator provide the client a clear scope statement? Is it agreed to and signed off? </a:t>
            </a:r>
          </a:p>
          <a:p>
            <a:endParaRPr lang="en-AU" dirty="0"/>
          </a:p>
          <a:p>
            <a:r>
              <a:rPr lang="en-AU" dirty="0"/>
              <a:t>• A clear scope of work should be reviewed with the project team and the client. </a:t>
            </a:r>
          </a:p>
          <a:p>
            <a:r>
              <a:rPr lang="en-AU" dirty="0"/>
              <a:t>• A clear division of responsibility should be provided to indicate which deliverable will be provided by whom. </a:t>
            </a:r>
          </a:p>
          <a:p>
            <a:r>
              <a:rPr lang="en-AU" dirty="0"/>
              <a:t>• Agreement should be obtained from client and team members. </a:t>
            </a:r>
          </a:p>
          <a:p>
            <a:r>
              <a:rPr lang="en-AU" dirty="0"/>
              <a:t>• Any relationship to other projects or sub-projects should be clarified. </a:t>
            </a:r>
          </a:p>
          <a:p>
            <a:r>
              <a:rPr lang="en-AU" dirty="0"/>
              <a:t>• Items beyond the scope should be clearly identified. </a:t>
            </a:r>
          </a:p>
          <a:p>
            <a:r>
              <a:rPr lang="en-AU" dirty="0"/>
              <a:t>• Deliverables should be clear and measurable. </a:t>
            </a:r>
          </a:p>
          <a:p>
            <a:r>
              <a:rPr lang="en-AU" dirty="0"/>
              <a:t>• Success criteria and turnover points/methods should be defined. </a:t>
            </a:r>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307299"/>
            <a:ext cx="486955" cy="417390"/>
          </a:xfrm>
          <a:prstGeom prst="rect">
            <a:avLst/>
          </a:prstGeom>
        </p:spPr>
      </p:pic>
      <p:pic>
        <p:nvPicPr>
          <p:cNvPr id="4" name="Audio 3">
            <a:hlinkClick r:id="" action="ppaction://media"/>
            <a:extLst>
              <a:ext uri="{FF2B5EF4-FFF2-40B4-BE49-F238E27FC236}">
                <a16:creationId xmlns:a16="http://schemas.microsoft.com/office/drawing/2014/main" id="{D6071D65-D10B-4157-8769-B008C88FDB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FF5EAD71-4127-4FA1-AD13-62CEAFBADE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62C9DF78-1E27-4AA5-9694-DA15FD9F60C9}"/>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897910265"/>
      </p:ext>
    </p:extLst>
  </p:cSld>
  <p:clrMapOvr>
    <a:masterClrMapping/>
  </p:clrMapOvr>
  <mc:AlternateContent xmlns:mc="http://schemas.openxmlformats.org/markup-compatibility/2006" xmlns:p14="http://schemas.microsoft.com/office/powerpoint/2010/main">
    <mc:Choice Requires="p14">
      <p:transition spd="slow" p14:dur="2000" advTm="55387"/>
    </mc:Choice>
    <mc:Fallback xmlns="">
      <p:transition spd="slow" advTm="5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22328"/>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65522" y="2131608"/>
            <a:ext cx="11810578" cy="1477328"/>
          </a:xfrm>
          <a:prstGeom prst="rect">
            <a:avLst/>
          </a:prstGeom>
          <a:noFill/>
        </p:spPr>
        <p:txBody>
          <a:bodyPr wrap="square" rtlCol="0">
            <a:spAutoFit/>
          </a:bodyPr>
          <a:lstStyle/>
          <a:p>
            <a:r>
              <a:rPr lang="en-AU" b="1" dirty="0"/>
              <a:t>5.7.5 Is it clear how the integrator will verify scope? </a:t>
            </a:r>
            <a:endParaRPr lang="en-AU" dirty="0"/>
          </a:p>
          <a:p>
            <a:r>
              <a:rPr lang="en-AU" dirty="0"/>
              <a:t>• Formal acceptance by the client of project scope should be obtained by the integrator through a review of deliverables and work results to ensure satisfactory completion. </a:t>
            </a:r>
          </a:p>
          <a:p>
            <a:r>
              <a:rPr lang="en-AU" dirty="0"/>
              <a:t>• The scope verification process should establish and document the level and extent of completion. </a:t>
            </a:r>
          </a:p>
          <a:p>
            <a:r>
              <a:rPr lang="en-AU" dirty="0"/>
              <a:t>• Scope verification should focus on acceptance of work versus quality control which is concerned with correctness of work.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280045"/>
            <a:ext cx="486955" cy="417390"/>
          </a:xfrm>
          <a:prstGeom prst="rect">
            <a:avLst/>
          </a:prstGeom>
        </p:spPr>
      </p:pic>
      <p:pic>
        <p:nvPicPr>
          <p:cNvPr id="4" name="Audio 3">
            <a:hlinkClick r:id="" action="ppaction://media"/>
            <a:extLst>
              <a:ext uri="{FF2B5EF4-FFF2-40B4-BE49-F238E27FC236}">
                <a16:creationId xmlns:a16="http://schemas.microsoft.com/office/drawing/2014/main" id="{4D6ACBAA-B87B-40F1-BEBA-BC47C232B7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829EA51F-236A-4480-A7F0-C7F9FE7557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60DF953A-30E7-445D-83EC-77DC1701F3F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754577431"/>
      </p:ext>
    </p:extLst>
  </p:cSld>
  <p:clrMapOvr>
    <a:masterClrMapping/>
  </p:clrMapOvr>
  <mc:AlternateContent xmlns:mc="http://schemas.openxmlformats.org/markup-compatibility/2006" xmlns:p14="http://schemas.microsoft.com/office/powerpoint/2010/main">
    <mc:Choice Requires="p14">
      <p:transition spd="slow" p14:dur="2000" advTm="48606"/>
    </mc:Choice>
    <mc:Fallback xmlns="">
      <p:transition spd="slow" advTm="4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93148"/>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2096116"/>
            <a:ext cx="11810578" cy="2585323"/>
          </a:xfrm>
          <a:prstGeom prst="rect">
            <a:avLst/>
          </a:prstGeom>
          <a:noFill/>
        </p:spPr>
        <p:txBody>
          <a:bodyPr wrap="square" rtlCol="0">
            <a:spAutoFit/>
          </a:bodyPr>
          <a:lstStyle/>
          <a:p>
            <a:r>
              <a:rPr lang="en-AU" b="1" dirty="0"/>
              <a:t>5.8.2 Are schedules used throughout the project to manage work effort, personnel and other related resources? Are they updated and communicated accordingly? </a:t>
            </a:r>
          </a:p>
          <a:p>
            <a:endParaRPr lang="en-AU" dirty="0"/>
          </a:p>
          <a:p>
            <a:r>
              <a:rPr lang="en-AU" dirty="0"/>
              <a:t>• Schedules should be evaluated regularly for activity sequence and estimate-to-complete to confirm resource needs, effort requirements and status of completion targets. </a:t>
            </a:r>
          </a:p>
          <a:p>
            <a:r>
              <a:rPr lang="en-AU" dirty="0"/>
              <a:t>• Adjustments should be made to the schedule as changes develop; revised schedules should be communicated to all project members. </a:t>
            </a:r>
          </a:p>
          <a:p>
            <a:r>
              <a:rPr lang="en-AU" dirty="0"/>
              <a:t>• The project manager should relate the project schedule to overall company resource planning needs and communication on a regular basis.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44153"/>
            <a:ext cx="486955" cy="417390"/>
          </a:xfrm>
          <a:prstGeom prst="rect">
            <a:avLst/>
          </a:prstGeom>
        </p:spPr>
      </p:pic>
      <p:pic>
        <p:nvPicPr>
          <p:cNvPr id="4" name="Audio 3">
            <a:hlinkClick r:id="" action="ppaction://media"/>
            <a:extLst>
              <a:ext uri="{FF2B5EF4-FFF2-40B4-BE49-F238E27FC236}">
                <a16:creationId xmlns:a16="http://schemas.microsoft.com/office/drawing/2014/main" id="{3F69EBF5-D7E0-4B23-9EE6-17E41A6793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3C215475-88F8-4A01-B73D-AB3694F125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B5C424EB-BC6A-4906-841C-120F293DCE7B}"/>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504583039"/>
      </p:ext>
    </p:extLst>
  </p:cSld>
  <p:clrMapOvr>
    <a:masterClrMapping/>
  </p:clrMapOvr>
  <mc:AlternateContent xmlns:mc="http://schemas.openxmlformats.org/markup-compatibility/2006" xmlns:p14="http://schemas.microsoft.com/office/powerpoint/2010/main">
    <mc:Choice Requires="p14">
      <p:transition spd="slow" p14:dur="2000" advTm="57777"/>
    </mc:Choice>
    <mc:Fallback xmlns="">
      <p:transition spd="slow" advTm="57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36525"/>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72822"/>
            <a:ext cx="11810578" cy="2862322"/>
          </a:xfrm>
          <a:prstGeom prst="rect">
            <a:avLst/>
          </a:prstGeom>
          <a:noFill/>
        </p:spPr>
        <p:txBody>
          <a:bodyPr wrap="square" rtlCol="0">
            <a:spAutoFit/>
          </a:bodyPr>
          <a:lstStyle/>
          <a:p>
            <a:r>
              <a:rPr lang="en-AU" b="1" dirty="0"/>
              <a:t>5.9.2 Does the integrator manage the project costs throughout the project lifecycle? Are job cost reports reviewed in a meaningful timeframe? Are corrective action policies understood? </a:t>
            </a:r>
            <a:endParaRPr lang="en-AU" dirty="0"/>
          </a:p>
          <a:p>
            <a:r>
              <a:rPr lang="en-AU" dirty="0"/>
              <a:t>• Projects should be reviewed for performance of actual vs. budget and estimate-to-complete at a frequency compatible with the project pace. </a:t>
            </a:r>
          </a:p>
          <a:p>
            <a:r>
              <a:rPr lang="en-AU" dirty="0"/>
              <a:t>• Projects should be checked to ensure correct costs are charged to the job. </a:t>
            </a:r>
          </a:p>
          <a:p>
            <a:r>
              <a:rPr lang="en-AU" dirty="0"/>
              <a:t>• Both financial and labour hours should be used when evaluating the progress of a project. </a:t>
            </a:r>
          </a:p>
          <a:p>
            <a:r>
              <a:rPr lang="en-AU" dirty="0"/>
              <a:t>• Financial concerns should be addressed with management and the client as they occur, not at the end of the job. </a:t>
            </a:r>
          </a:p>
          <a:p>
            <a:r>
              <a:rPr lang="en-AU" dirty="0"/>
              <a:t>• Costs required to complete an activity may be different from that agreed to under contract. The integrator’s project accounting system should allow for entering either an Estimate-to-Complete (ETC), Estimate-at- Completion (EAC), or a Percent Complete to track variances between budget and that required to complete an activity (estimate at completion).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61323"/>
            <a:ext cx="486955" cy="417390"/>
          </a:xfrm>
          <a:prstGeom prst="rect">
            <a:avLst/>
          </a:prstGeom>
        </p:spPr>
      </p:pic>
      <p:pic>
        <p:nvPicPr>
          <p:cNvPr id="4" name="Audio 3">
            <a:hlinkClick r:id="" action="ppaction://media"/>
            <a:extLst>
              <a:ext uri="{FF2B5EF4-FFF2-40B4-BE49-F238E27FC236}">
                <a16:creationId xmlns:a16="http://schemas.microsoft.com/office/drawing/2014/main" id="{7417AAC7-1C3B-4A43-8CBC-E935008B0E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5A1E6C52-DD77-44C4-8DAA-035800E14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8A2BCD6C-CA23-48E8-99E8-EAECCBA36D7B}"/>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959662095"/>
      </p:ext>
    </p:extLst>
  </p:cSld>
  <p:clrMapOvr>
    <a:masterClrMapping/>
  </p:clrMapOvr>
  <mc:AlternateContent xmlns:mc="http://schemas.openxmlformats.org/markup-compatibility/2006" xmlns:p14="http://schemas.microsoft.com/office/powerpoint/2010/main">
    <mc:Choice Requires="p14">
      <p:transition spd="slow" p14:dur="2000" advTm="72924"/>
    </mc:Choice>
    <mc:Fallback xmlns="">
      <p:transition spd="slow" advTm="7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2837" y="99605"/>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317080"/>
            <a:ext cx="11865822" cy="4945935"/>
          </a:xfrm>
          <a:prstGeom prst="rect">
            <a:avLst/>
          </a:prstGeom>
          <a:noFill/>
        </p:spPr>
        <p:txBody>
          <a:bodyPr wrap="square" rtlCol="0">
            <a:spAutoFit/>
          </a:bodyPr>
          <a:lstStyle/>
          <a:p>
            <a:r>
              <a:rPr lang="en-AU" b="1" dirty="0"/>
              <a:t>5.10.1 Does the integrator have a documented Change Management process? Is this reviewed with the client and are approvals required? </a:t>
            </a:r>
            <a:endParaRPr lang="en-AU" dirty="0"/>
          </a:p>
          <a:p>
            <a:r>
              <a:rPr lang="en-AU" sz="1200" dirty="0"/>
              <a:t>• The change management process should: </a:t>
            </a:r>
          </a:p>
          <a:p>
            <a:pPr marL="628650" lvl="1" indent="-171450">
              <a:buFont typeface="Courier New" panose="02070309020205020404" pitchFamily="49" charset="0"/>
              <a:buChar char="o"/>
            </a:pPr>
            <a:r>
              <a:rPr lang="en-AU" sz="900" dirty="0"/>
              <a:t>Document the change in the change log </a:t>
            </a:r>
          </a:p>
          <a:p>
            <a:pPr marL="628650" lvl="1" indent="-171450">
              <a:buFont typeface="Courier New" panose="02070309020205020404" pitchFamily="49" charset="0"/>
              <a:buChar char="o"/>
            </a:pPr>
            <a:r>
              <a:rPr lang="en-AU" sz="900" dirty="0"/>
              <a:t>Address changes to the design basis, in terms of scope, schedule, and budget. </a:t>
            </a:r>
          </a:p>
          <a:p>
            <a:pPr marL="628650" lvl="1" indent="-171450">
              <a:buFont typeface="Courier New" panose="02070309020205020404" pitchFamily="49" charset="0"/>
              <a:buChar char="o"/>
            </a:pPr>
            <a:r>
              <a:rPr lang="en-AU" sz="900" dirty="0"/>
              <a:t>Be timely. When possible, changes should be vetted by the project team and by stakeholders prior to implementation. </a:t>
            </a:r>
          </a:p>
          <a:p>
            <a:pPr marL="628650" lvl="1" indent="-171450">
              <a:buFont typeface="Courier New" panose="02070309020205020404" pitchFamily="49" charset="0"/>
              <a:buChar char="o"/>
            </a:pPr>
            <a:r>
              <a:rPr lang="en-AU" sz="900" dirty="0"/>
              <a:t>Utilize standard change request/change order templates. </a:t>
            </a:r>
          </a:p>
          <a:p>
            <a:pPr marL="628650" lvl="1" indent="-171450">
              <a:buFont typeface="Courier New" panose="02070309020205020404" pitchFamily="49" charset="0"/>
              <a:buChar char="o"/>
            </a:pPr>
            <a:r>
              <a:rPr lang="en-AU" sz="900" dirty="0"/>
              <a:t>Assign responsibility for technical and financial authority with appropriate limits defined. </a:t>
            </a:r>
          </a:p>
          <a:p>
            <a:pPr marL="628650" lvl="1" indent="-171450">
              <a:buFont typeface="Courier New" panose="02070309020205020404" pitchFamily="49" charset="0"/>
              <a:buChar char="o"/>
            </a:pPr>
            <a:r>
              <a:rPr lang="en-AU" sz="900" dirty="0"/>
              <a:t>Establish notification requirements including technical team, billing and client. </a:t>
            </a:r>
          </a:p>
          <a:p>
            <a:pPr marL="628650" lvl="1" indent="-171450">
              <a:buFont typeface="Courier New" panose="02070309020205020404" pitchFamily="49" charset="0"/>
              <a:buChar char="o"/>
            </a:pPr>
            <a:r>
              <a:rPr lang="en-AU" sz="900" dirty="0"/>
              <a:t>Have a clearly defined method for notifying the client of changes and securing signature or other verifiable approval per the Communications Plan. </a:t>
            </a:r>
          </a:p>
          <a:p>
            <a:r>
              <a:rPr lang="en-AU" sz="900" dirty="0"/>
              <a:t>• Change requests can be broken into four categories, each with a different potential response: </a:t>
            </a:r>
          </a:p>
          <a:p>
            <a:pPr marL="628650" lvl="1" indent="-171450">
              <a:buFont typeface="Courier New" panose="02070309020205020404" pitchFamily="49" charset="0"/>
              <a:buChar char="o"/>
            </a:pPr>
            <a:r>
              <a:rPr lang="en-AU" sz="900" dirty="0"/>
              <a:t>Adjustments to a deliverable – This type of change goes directly back to the design basis, and if approved, should be reflected into the PMP. </a:t>
            </a:r>
          </a:p>
          <a:p>
            <a:pPr marL="628650" lvl="1" indent="-171450">
              <a:buFont typeface="Courier New" panose="02070309020205020404" pitchFamily="49" charset="0"/>
              <a:buChar char="o"/>
            </a:pPr>
            <a:r>
              <a:rPr lang="en-AU" sz="900" dirty="0"/>
              <a:t>Corrective action – This type of change generally does not affect the design basis, though it could. Corrective Actions are more often related to design deficiencies/mistakes, force majeure events (events beyond the control of any party) or deficits in original planning. </a:t>
            </a:r>
          </a:p>
          <a:p>
            <a:pPr marL="628650" lvl="1" indent="-171450">
              <a:buFont typeface="Courier New" panose="02070309020205020404" pitchFamily="49" charset="0"/>
              <a:buChar char="o"/>
            </a:pPr>
            <a:r>
              <a:rPr lang="en-AU" sz="900" dirty="0"/>
              <a:t>Preventive action – A deficiency is looming, or a risk is about to become real, and an action is required. This could be a process issue affecting schedule, or a deliverables issue affecting the design basis. </a:t>
            </a:r>
          </a:p>
          <a:p>
            <a:pPr marL="628650" lvl="1" indent="-171450">
              <a:buFont typeface="Courier New" panose="02070309020205020404" pitchFamily="49" charset="0"/>
              <a:buChar char="o"/>
            </a:pPr>
            <a:r>
              <a:rPr lang="en-AU" sz="900" dirty="0"/>
              <a:t>Defect repair – This is more often related to expense costs that were unplanned. </a:t>
            </a:r>
          </a:p>
          <a:p>
            <a:r>
              <a:rPr lang="en-AU" sz="900" dirty="0"/>
              <a:t>• Prior to submittal of the change request, the project manager should: </a:t>
            </a:r>
          </a:p>
          <a:p>
            <a:pPr marL="628650" lvl="1" indent="-171450">
              <a:buFont typeface="Courier New" panose="02070309020205020404" pitchFamily="49" charset="0"/>
              <a:buChar char="o"/>
            </a:pPr>
            <a:r>
              <a:rPr lang="en-AU" sz="900" dirty="0"/>
              <a:t>Attempt to influence change factors to reduce or eliminate the effects of the change. </a:t>
            </a:r>
          </a:p>
          <a:p>
            <a:pPr marL="628650" lvl="1" indent="-171450">
              <a:buFont typeface="Courier New" panose="02070309020205020404" pitchFamily="49" charset="0"/>
              <a:buChar char="o"/>
            </a:pPr>
            <a:r>
              <a:rPr lang="en-AU" sz="900" dirty="0"/>
              <a:t>Analyse the effect of the change to schedule/scope/budget. Consider that the change may affect a broad range of items in the project in addition to the item being changed such as Functional Specification, drawings, programs, testing, commissioning and documentation. </a:t>
            </a:r>
          </a:p>
          <a:p>
            <a:pPr marL="628650" lvl="1" indent="-171450">
              <a:buFont typeface="Courier New" panose="02070309020205020404" pitchFamily="49" charset="0"/>
              <a:buChar char="o"/>
            </a:pPr>
            <a:r>
              <a:rPr lang="en-AU" sz="900" dirty="0"/>
              <a:t>Prepare the scope change documentation per the change control procedures outlined in the Project Management Plan. </a:t>
            </a:r>
          </a:p>
          <a:p>
            <a:r>
              <a:rPr lang="en-AU" sz="900" dirty="0"/>
              <a:t>• Upon submitting the scope change to the person(s) responsible for approval, the project manager should: </a:t>
            </a:r>
          </a:p>
          <a:p>
            <a:pPr marL="628650" lvl="1" indent="-171450">
              <a:buFont typeface="Courier New" panose="02070309020205020404" pitchFamily="49" charset="0"/>
              <a:buChar char="o"/>
            </a:pPr>
            <a:r>
              <a:rPr lang="en-AU" sz="900" dirty="0"/>
              <a:t>Communicate any stop work notices and/or pauses to remain in effect until disposition of the issue. </a:t>
            </a:r>
          </a:p>
          <a:p>
            <a:pPr marL="628650" lvl="1" indent="-171450">
              <a:buFont typeface="Courier New" panose="02070309020205020404" pitchFamily="49" charset="0"/>
              <a:buChar char="o"/>
            </a:pPr>
            <a:r>
              <a:rPr lang="en-AU" sz="900" dirty="0"/>
              <a:t>Work with the approval authority to provide background information, technical resources, etc. upon request. </a:t>
            </a:r>
          </a:p>
          <a:p>
            <a:r>
              <a:rPr lang="en-AU" sz="900" dirty="0"/>
              <a:t>• If the scope change is disapproved, the project manager should: </a:t>
            </a:r>
          </a:p>
          <a:p>
            <a:pPr marL="628650" lvl="1" indent="-171450">
              <a:buFont typeface="Courier New" panose="02070309020205020404" pitchFamily="49" charset="0"/>
              <a:buChar char="o"/>
            </a:pPr>
            <a:r>
              <a:rPr lang="en-AU" sz="900" dirty="0"/>
              <a:t>Communicate any stop work notices to prevent implementation of the change. </a:t>
            </a:r>
          </a:p>
          <a:p>
            <a:pPr marL="628650" lvl="1" indent="-171450">
              <a:buFont typeface="Courier New" panose="02070309020205020404" pitchFamily="49" charset="0"/>
              <a:buChar char="o"/>
            </a:pPr>
            <a:r>
              <a:rPr lang="en-AU" sz="900" dirty="0"/>
              <a:t>Document the disposition of the change in the change log. </a:t>
            </a:r>
          </a:p>
          <a:p>
            <a:pPr marL="628650" lvl="1" indent="-171450">
              <a:buFont typeface="Courier New" panose="02070309020205020404" pitchFamily="49" charset="0"/>
              <a:buChar char="o"/>
            </a:pPr>
            <a:r>
              <a:rPr lang="en-AU" sz="900" dirty="0"/>
              <a:t>Work with the design team to develop workarounds. </a:t>
            </a:r>
          </a:p>
          <a:p>
            <a:r>
              <a:rPr lang="en-AU" sz="900" dirty="0"/>
              <a:t>• If the scope change is approved, the project manager should: </a:t>
            </a:r>
          </a:p>
          <a:p>
            <a:pPr marL="628650" lvl="1" indent="-171450">
              <a:buFont typeface="Courier New" panose="02070309020205020404" pitchFamily="49" charset="0"/>
              <a:buChar char="o"/>
            </a:pPr>
            <a:r>
              <a:rPr lang="en-AU" sz="900" dirty="0"/>
              <a:t>Communicate the disposition to the project team to authorize implementation of the change. </a:t>
            </a:r>
          </a:p>
          <a:p>
            <a:pPr marL="628650" lvl="1" indent="-171450">
              <a:buFont typeface="Courier New" panose="02070309020205020404" pitchFamily="49" charset="0"/>
              <a:buChar char="o"/>
            </a:pPr>
            <a:r>
              <a:rPr lang="en-AU" sz="900" dirty="0"/>
              <a:t>Document the disposition of the change in the change log. </a:t>
            </a:r>
          </a:p>
          <a:p>
            <a:pPr marL="628650" lvl="1" indent="-171450">
              <a:buFont typeface="Courier New" panose="02070309020205020404" pitchFamily="49" charset="0"/>
              <a:buChar char="o"/>
            </a:pPr>
            <a:r>
              <a:rPr lang="en-AU" sz="900" dirty="0"/>
              <a:t>Update the Project Management Plan as appropriate.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0662D7AA-DD79-4158-A3A9-CC4299D798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3C589BB2-BED5-4B16-9619-0057DEC1F9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F0E4CC7A-A8D1-4950-B2AC-47508442E13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389311021"/>
      </p:ext>
    </p:extLst>
  </p:cSld>
  <p:clrMapOvr>
    <a:masterClrMapping/>
  </p:clrMapOvr>
  <mc:AlternateContent xmlns:mc="http://schemas.openxmlformats.org/markup-compatibility/2006" xmlns:p14="http://schemas.microsoft.com/office/powerpoint/2010/main">
    <mc:Choice Requires="p14">
      <p:transition spd="slow" p14:dur="2000" advTm="87516"/>
    </mc:Choice>
    <mc:Fallback xmlns="">
      <p:transition spd="slow" advTm="8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64519"/>
            <a:ext cx="11810578" cy="2308324"/>
          </a:xfrm>
          <a:prstGeom prst="rect">
            <a:avLst/>
          </a:prstGeom>
          <a:noFill/>
        </p:spPr>
        <p:txBody>
          <a:bodyPr wrap="square" rtlCol="0">
            <a:spAutoFit/>
          </a:bodyPr>
          <a:lstStyle/>
          <a:p>
            <a:r>
              <a:rPr lang="en-AU" b="1" dirty="0"/>
              <a:t>5.10.2 Does the change order process ensure that changes are fully reflected into project management and accounting processes? </a:t>
            </a:r>
          </a:p>
          <a:p>
            <a:endParaRPr lang="en-AU" dirty="0"/>
          </a:p>
          <a:p>
            <a:r>
              <a:rPr lang="en-AU" dirty="0"/>
              <a:t>• All necessary documentation affected by the change should be updated including scope of work, Project Management Plan, schedule, and budget. </a:t>
            </a:r>
          </a:p>
          <a:p>
            <a:r>
              <a:rPr lang="en-AU" dirty="0"/>
              <a:t>• Billable changes should be identified and tracked throughout the company, including engineering to accounting. </a:t>
            </a:r>
          </a:p>
          <a:p>
            <a:r>
              <a:rPr lang="en-AU" dirty="0"/>
              <a:t>• Requirements for internal change notices (non-billable) should be identified. </a:t>
            </a:r>
          </a:p>
          <a:p>
            <a:r>
              <a:rPr lang="en-AU" dirty="0"/>
              <a:t>• Change order process should correlate back to the Configuration Management process.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58216"/>
            <a:ext cx="486955" cy="417390"/>
          </a:xfrm>
          <a:prstGeom prst="rect">
            <a:avLst/>
          </a:prstGeom>
        </p:spPr>
      </p:pic>
      <p:pic>
        <p:nvPicPr>
          <p:cNvPr id="4" name="Audio 3">
            <a:hlinkClick r:id="" action="ppaction://media"/>
            <a:extLst>
              <a:ext uri="{FF2B5EF4-FFF2-40B4-BE49-F238E27FC236}">
                <a16:creationId xmlns:a16="http://schemas.microsoft.com/office/drawing/2014/main" id="{46193891-867C-447D-86EA-20721340F5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1B9C943B-1969-4297-82A3-FCCEAF5314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256C02D3-55AE-48EB-B786-11F32EE0A1A4}"/>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236458447"/>
      </p:ext>
    </p:extLst>
  </p:cSld>
  <p:clrMapOvr>
    <a:masterClrMapping/>
  </p:clrMapOvr>
  <mc:AlternateContent xmlns:mc="http://schemas.openxmlformats.org/markup-compatibility/2006" xmlns:p14="http://schemas.microsoft.com/office/powerpoint/2010/main">
    <mc:Choice Requires="p14">
      <p:transition spd="slow" p14:dur="2000" advTm="63351"/>
    </mc:Choice>
    <mc:Fallback xmlns="">
      <p:transition spd="slow" advTm="6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785497"/>
            <a:ext cx="11810578" cy="2862322"/>
          </a:xfrm>
          <a:prstGeom prst="rect">
            <a:avLst/>
          </a:prstGeom>
          <a:noFill/>
        </p:spPr>
        <p:txBody>
          <a:bodyPr wrap="square" rtlCol="0">
            <a:spAutoFit/>
          </a:bodyPr>
          <a:lstStyle/>
          <a:p>
            <a:r>
              <a:rPr lang="en-AU" b="1" dirty="0"/>
              <a:t>5.11.1 Does the PQP define the organization of the project quality control team and describe roles and responsibilities of each member? </a:t>
            </a:r>
          </a:p>
          <a:p>
            <a:endParaRPr lang="en-AU" dirty="0"/>
          </a:p>
          <a:p>
            <a:r>
              <a:rPr lang="en-AU" dirty="0"/>
              <a:t>• The PQP should identify any corporate or quality department role on the project quality team along with their responsibilities. </a:t>
            </a:r>
          </a:p>
          <a:p>
            <a:r>
              <a:rPr lang="en-AU" dirty="0"/>
              <a:t>• Each major deliverable or class of deliverables should be listed with the name of the individual responsible for: </a:t>
            </a:r>
          </a:p>
          <a:p>
            <a:pPr marL="742950" lvl="1" indent="-285750">
              <a:buFont typeface="Courier New" panose="02070309020205020404" pitchFamily="49" charset="0"/>
              <a:buChar char="o"/>
            </a:pPr>
            <a:r>
              <a:rPr lang="en-AU" dirty="0"/>
              <a:t>Generation of the work product </a:t>
            </a:r>
          </a:p>
          <a:p>
            <a:pPr marL="742950" lvl="1" indent="-285750">
              <a:buFont typeface="Courier New" panose="02070309020205020404" pitchFamily="49" charset="0"/>
              <a:buChar char="o"/>
            </a:pPr>
            <a:r>
              <a:rPr lang="en-AU" dirty="0"/>
              <a:t>Confirmation that the work product meets the requirements </a:t>
            </a:r>
          </a:p>
          <a:p>
            <a:pPr marL="742950" lvl="1" indent="-285750">
              <a:buFont typeface="Courier New" panose="02070309020205020404" pitchFamily="49" charset="0"/>
              <a:buChar char="o"/>
            </a:pPr>
            <a:r>
              <a:rPr lang="en-AU" dirty="0"/>
              <a:t>Technical validation of the work product. </a:t>
            </a:r>
          </a:p>
          <a:p>
            <a:r>
              <a:rPr lang="en-AU" dirty="0"/>
              <a:t>• If someone generates work product, they should not be the one that confirms or validates their own work product.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44153"/>
            <a:ext cx="486955" cy="417390"/>
          </a:xfrm>
          <a:prstGeom prst="rect">
            <a:avLst/>
          </a:prstGeom>
        </p:spPr>
      </p:pic>
      <p:pic>
        <p:nvPicPr>
          <p:cNvPr id="4" name="Audio 3">
            <a:hlinkClick r:id="" action="ppaction://media"/>
            <a:extLst>
              <a:ext uri="{FF2B5EF4-FFF2-40B4-BE49-F238E27FC236}">
                <a16:creationId xmlns:a16="http://schemas.microsoft.com/office/drawing/2014/main" id="{41EAB838-F989-40A2-85D1-25C95CCFE5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0F42DC76-93E3-4016-BC54-F653CEB7BA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8D625B4E-F4D9-417F-B37B-4059E10CAFE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548549840"/>
      </p:ext>
    </p:extLst>
  </p:cSld>
  <p:clrMapOvr>
    <a:masterClrMapping/>
  </p:clrMapOvr>
  <mc:AlternateContent xmlns:mc="http://schemas.openxmlformats.org/markup-compatibility/2006" xmlns:p14="http://schemas.microsoft.com/office/powerpoint/2010/main">
    <mc:Choice Requires="p14">
      <p:transition spd="slow" p14:dur="2000" advTm="34689"/>
    </mc:Choice>
    <mc:Fallback xmlns="">
      <p:transition spd="slow" advTm="34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92903" y="2012589"/>
            <a:ext cx="12166326" cy="1148080"/>
          </a:xfrm>
        </p:spPr>
        <p:txBody>
          <a:bodyPr anchor="ctr" anchorCtr="0">
            <a:normAutofit fontScale="90000"/>
          </a:bodyPr>
          <a:lstStyle/>
          <a:p>
            <a:r>
              <a:rPr lang="en-AU" sz="3600" dirty="0">
                <a:latin typeface="Open sans"/>
              </a:rPr>
              <a:t> </a:t>
            </a:r>
            <a:r>
              <a:rPr lang="en-AU" sz="3600" dirty="0">
                <a:solidFill>
                  <a:srgbClr val="141F45"/>
                </a:solidFill>
                <a:latin typeface="Open sans"/>
              </a:rPr>
              <a:t>Your Presenter</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Tom Sulda </a:t>
            </a:r>
            <a:r>
              <a:rPr lang="en-AU" sz="1800" dirty="0">
                <a:latin typeface="Open sans"/>
              </a:rPr>
              <a:t>BEng (Hons), Grad Cert </a:t>
            </a:r>
            <a:r>
              <a:rPr lang="en-AU" sz="1800" dirty="0" err="1">
                <a:latin typeface="Open sans"/>
              </a:rPr>
              <a:t>Mgt</a:t>
            </a:r>
            <a:r>
              <a:rPr lang="en-AU" sz="1800" dirty="0">
                <a:latin typeface="Open sans"/>
              </a:rPr>
              <a:t>, Dip PM</a:t>
            </a:r>
            <a:br>
              <a:rPr lang="en-AU" sz="1800" dirty="0">
                <a:latin typeface="Open sans"/>
              </a:rPr>
            </a:br>
            <a:r>
              <a:rPr lang="en-AU" sz="1800" dirty="0">
                <a:latin typeface="Open sans"/>
              </a:rPr>
              <a:t/>
            </a:r>
            <a:br>
              <a:rPr lang="en-AU" sz="1800" dirty="0">
                <a:latin typeface="Open sans"/>
              </a:rPr>
            </a:br>
            <a:r>
              <a:rPr lang="en-AU" sz="3600" dirty="0">
                <a:latin typeface="Open sans"/>
              </a:rPr>
              <a:t>CSIA Certified BP&amp;B Auditor</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5" name="Picture 4">
            <a:extLst>
              <a:ext uri="{FF2B5EF4-FFF2-40B4-BE49-F238E27FC236}">
                <a16:creationId xmlns:a16="http://schemas.microsoft.com/office/drawing/2014/main" id="{8D3BD5B6-D3B8-462E-9816-52EE46428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735" y="3528060"/>
            <a:ext cx="1543050" cy="1905000"/>
          </a:xfrm>
          <a:prstGeom prst="rect">
            <a:avLst/>
          </a:prstGeom>
        </p:spPr>
      </p:pic>
      <p:pic>
        <p:nvPicPr>
          <p:cNvPr id="3" name="Audio 2">
            <a:hlinkClick r:id="" action="ppaction://media"/>
            <a:extLst>
              <a:ext uri="{FF2B5EF4-FFF2-40B4-BE49-F238E27FC236}">
                <a16:creationId xmlns:a16="http://schemas.microsoft.com/office/drawing/2014/main" id="{D487A6E9-A71A-420A-9D2A-820BFE5AFF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C033E5C1-BFD6-40C4-A7A4-59E1742F0A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344" y="356713"/>
            <a:ext cx="1905000" cy="523875"/>
          </a:xfrm>
          <a:prstGeom prst="rect">
            <a:avLst/>
          </a:prstGeom>
        </p:spPr>
      </p:pic>
      <p:sp>
        <p:nvSpPr>
          <p:cNvPr id="11" name="Footer Placeholder 4">
            <a:extLst>
              <a:ext uri="{FF2B5EF4-FFF2-40B4-BE49-F238E27FC236}">
                <a16:creationId xmlns:a16="http://schemas.microsoft.com/office/drawing/2014/main" id="{7CFADB58-43D8-418A-8D43-FDD2B6761926}"/>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27096502"/>
      </p:ext>
    </p:extLst>
  </p:cSld>
  <p:clrMapOvr>
    <a:masterClrMapping/>
  </p:clrMapOvr>
  <mc:AlternateContent xmlns:mc="http://schemas.openxmlformats.org/markup-compatibility/2006" xmlns:p14="http://schemas.microsoft.com/office/powerpoint/2010/main">
    <mc:Choice Requires="p14">
      <p:transition spd="slow" p14:dur="2000" advTm="11031"/>
    </mc:Choice>
    <mc:Fallback xmlns="">
      <p:transition spd="slow" advTm="1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30574"/>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4832092"/>
          </a:xfrm>
          <a:prstGeom prst="rect">
            <a:avLst/>
          </a:prstGeom>
          <a:noFill/>
        </p:spPr>
        <p:txBody>
          <a:bodyPr wrap="square" rtlCol="0">
            <a:spAutoFit/>
          </a:bodyPr>
          <a:lstStyle/>
          <a:p>
            <a:r>
              <a:rPr lang="en-AU" b="1" dirty="0"/>
              <a:t>5.12.1 Does the integrator manage project closure within established policies and procedures? Does this involve the client? </a:t>
            </a:r>
            <a:endParaRPr lang="en-AU" dirty="0"/>
          </a:p>
          <a:p>
            <a:r>
              <a:rPr lang="en-AU" dirty="0"/>
              <a:t>• </a:t>
            </a:r>
            <a:r>
              <a:rPr lang="en-AU" sz="1600" dirty="0"/>
              <a:t>The project manager should ensure that projects are closed according to policy and in a timely manner. </a:t>
            </a:r>
          </a:p>
          <a:p>
            <a:r>
              <a:rPr lang="en-AU" sz="1600" dirty="0"/>
              <a:t>• There should be a project closure review with the client to obtain documented acknowledgement of project completion. </a:t>
            </a:r>
          </a:p>
          <a:p>
            <a:r>
              <a:rPr lang="en-AU" sz="1600" dirty="0"/>
              <a:t>• A project survey should be provided to the client for project-specific feedback. </a:t>
            </a:r>
          </a:p>
          <a:p>
            <a:r>
              <a:rPr lang="en-AU" sz="1600" dirty="0"/>
              <a:t>• A project team review should document the lessons learned (both positive and negative) on the project. The unfortunate, but also required, review on a poorly rendered project provides the opportunity for analysis and corrective measures to be put in place to eliminate the same in the future. </a:t>
            </a:r>
          </a:p>
          <a:p>
            <a:r>
              <a:rPr lang="en-AU" sz="1600" dirty="0"/>
              <a:t>• The project manager should confirm all closeout activities are completed and project related software and documentation is archived per policy. As part of each project closeout, a final technical post project review should be conducted to address issues such as: </a:t>
            </a:r>
          </a:p>
          <a:p>
            <a:pPr marL="742950" lvl="1" indent="-285750">
              <a:buFont typeface="Courier New" panose="02070309020205020404" pitchFamily="49" charset="0"/>
              <a:buChar char="o"/>
            </a:pPr>
            <a:r>
              <a:rPr lang="en-AU" sz="1600" dirty="0"/>
              <a:t>Final documentation </a:t>
            </a:r>
          </a:p>
          <a:p>
            <a:pPr marL="742950" lvl="1" indent="-285750">
              <a:buFont typeface="Courier New" panose="02070309020205020404" pitchFamily="49" charset="0"/>
              <a:buChar char="o"/>
            </a:pPr>
            <a:r>
              <a:rPr lang="en-AU" sz="1600" dirty="0"/>
              <a:t>Operations and Maintenance (O&amp;M) manuals </a:t>
            </a:r>
          </a:p>
          <a:p>
            <a:pPr marL="742950" lvl="1" indent="-285750">
              <a:buFont typeface="Courier New" panose="02070309020205020404" pitchFamily="49" charset="0"/>
              <a:buChar char="o"/>
            </a:pPr>
            <a:r>
              <a:rPr lang="en-AU" sz="1600" dirty="0"/>
              <a:t>Final designs </a:t>
            </a:r>
          </a:p>
          <a:p>
            <a:pPr marL="742950" lvl="1" indent="-285750">
              <a:buFont typeface="Courier New" panose="02070309020205020404" pitchFamily="49" charset="0"/>
              <a:buChar char="o"/>
            </a:pPr>
            <a:r>
              <a:rPr lang="en-AU" sz="1600" dirty="0"/>
              <a:t>Issue for Record documentation </a:t>
            </a:r>
          </a:p>
          <a:p>
            <a:pPr marL="742950" lvl="1" indent="-285750">
              <a:buFont typeface="Courier New" panose="02070309020205020404" pitchFamily="49" charset="0"/>
              <a:buChar char="o"/>
            </a:pPr>
            <a:r>
              <a:rPr lang="en-AU" sz="1600" dirty="0"/>
              <a:t>License transfers </a:t>
            </a:r>
          </a:p>
          <a:p>
            <a:pPr marL="742950" lvl="1" indent="-285750">
              <a:buFont typeface="Courier New" panose="02070309020205020404" pitchFamily="49" charset="0"/>
              <a:buChar char="o"/>
            </a:pPr>
            <a:r>
              <a:rPr lang="en-AU" sz="1600" dirty="0"/>
              <a:t>Reuse </a:t>
            </a:r>
          </a:p>
          <a:p>
            <a:r>
              <a:rPr lang="en-AU" sz="1600" dirty="0"/>
              <a:t>• The integrator should follow a standard checklist of items as part of its closeout process. </a:t>
            </a:r>
          </a:p>
          <a:p>
            <a:r>
              <a:rPr lang="en-AU" sz="1600" dirty="0"/>
              <a:t>• The project should be reviewed for closeout of all scope and deliverable requirements. </a:t>
            </a:r>
          </a:p>
          <a:p>
            <a:r>
              <a:rPr lang="en-AU" sz="1600" dirty="0"/>
              <a:t>• The project should be reviewed for closeout of all financial obligations such as purchase orders. </a:t>
            </a:r>
          </a:p>
          <a:p>
            <a:r>
              <a:rPr lang="en-AU" sz="1600" dirty="0"/>
              <a:t>• All technical and quality documents, as well as correspondence should be stored in project files.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CB262290-BC89-462B-8115-523260B856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69DC7314-DA0B-40E7-AF1B-FF8C32C83F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0707"/>
            <a:ext cx="1905000" cy="523875"/>
          </a:xfrm>
          <a:prstGeom prst="rect">
            <a:avLst/>
          </a:prstGeom>
        </p:spPr>
      </p:pic>
      <p:sp>
        <p:nvSpPr>
          <p:cNvPr id="12" name="Footer Placeholder 4">
            <a:extLst>
              <a:ext uri="{FF2B5EF4-FFF2-40B4-BE49-F238E27FC236}">
                <a16:creationId xmlns:a16="http://schemas.microsoft.com/office/drawing/2014/main" id="{0EC20851-4D3E-4A64-BFD1-C0F9257D48C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37312685"/>
      </p:ext>
    </p:extLst>
  </p:cSld>
  <p:clrMapOvr>
    <a:masterClrMapping/>
  </p:clrMapOvr>
  <mc:AlternateContent xmlns:mc="http://schemas.openxmlformats.org/markup-compatibility/2006" xmlns:p14="http://schemas.microsoft.com/office/powerpoint/2010/main">
    <mc:Choice Requires="p14">
      <p:transition spd="slow" p14:dur="2000" advTm="59021"/>
    </mc:Choice>
    <mc:Fallback xmlns="">
      <p:transition spd="slow" advTm="5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15337"/>
            <a:ext cx="12166326" cy="1148080"/>
          </a:xfrm>
        </p:spPr>
        <p:txBody>
          <a:bodyPr anchor="ctr" anchorCtr="0">
            <a:normAutofit/>
          </a:bodyPr>
          <a:lstStyle/>
          <a:p>
            <a:r>
              <a:rPr lang="en-AU" sz="3600" dirty="0">
                <a:latin typeface="Open sans"/>
              </a:rPr>
              <a:t> </a:t>
            </a:r>
            <a:r>
              <a:rPr lang="en-AU" sz="2800" dirty="0">
                <a:latin typeface="Open sans"/>
              </a:rPr>
              <a:t>Section 6</a:t>
            </a:r>
            <a:br>
              <a:rPr lang="en-AU" sz="2800" dirty="0">
                <a:latin typeface="Open sans"/>
              </a:rPr>
            </a:br>
            <a:r>
              <a:rPr lang="en-AU" sz="2800" dirty="0">
                <a:latin typeface="Open sans"/>
              </a:rPr>
              <a:t>System Development Lifecycle</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sp>
        <p:nvSpPr>
          <p:cNvPr id="11" name="TextBox 10">
            <a:extLst>
              <a:ext uri="{FF2B5EF4-FFF2-40B4-BE49-F238E27FC236}">
                <a16:creationId xmlns:a16="http://schemas.microsoft.com/office/drawing/2014/main" id="{8A3882B7-9CA2-42CA-A0CF-33D048901995}"/>
              </a:ext>
            </a:extLst>
          </p:cNvPr>
          <p:cNvSpPr txBox="1"/>
          <p:nvPr/>
        </p:nvSpPr>
        <p:spPr>
          <a:xfrm>
            <a:off x="190711" y="1458119"/>
            <a:ext cx="11810578" cy="4216539"/>
          </a:xfrm>
          <a:prstGeom prst="rect">
            <a:avLst/>
          </a:prstGeom>
          <a:noFill/>
        </p:spPr>
        <p:txBody>
          <a:bodyPr wrap="square" rtlCol="0">
            <a:spAutoFit/>
          </a:bodyPr>
          <a:lstStyle/>
          <a:p>
            <a:r>
              <a:rPr lang="en-AU" b="1" dirty="0"/>
              <a:t>6.1.2 Does the integrator execute internal and external </a:t>
            </a:r>
            <a:r>
              <a:rPr lang="en-AU" b="1" dirty="0" err="1"/>
              <a:t>kickoff</a:t>
            </a:r>
            <a:r>
              <a:rPr lang="en-AU" b="1" dirty="0"/>
              <a:t> meetings to evaluate and clarify overall scope, functionality and technical issues with the project team and with the integrator’s client and end-user? Any requirements that relate to the end-user, if different than the integrator’s client, need to be addressed as well. </a:t>
            </a:r>
          </a:p>
          <a:p>
            <a:endParaRPr lang="en-AU" dirty="0"/>
          </a:p>
          <a:p>
            <a:r>
              <a:rPr lang="en-AU" dirty="0"/>
              <a:t>• Internal </a:t>
            </a:r>
            <a:r>
              <a:rPr lang="en-AU" dirty="0" err="1"/>
              <a:t>kickoff</a:t>
            </a:r>
            <a:r>
              <a:rPr lang="en-AU" dirty="0"/>
              <a:t> meetings should be executed to ensure project team is informed of scope, schedule and budget prior to having a separate external </a:t>
            </a:r>
            <a:r>
              <a:rPr lang="en-AU" dirty="0" err="1"/>
              <a:t>kickoff</a:t>
            </a:r>
            <a:r>
              <a:rPr lang="en-AU" dirty="0"/>
              <a:t> meeting with the client’s team. </a:t>
            </a:r>
          </a:p>
          <a:p>
            <a:r>
              <a:rPr lang="en-AU" dirty="0"/>
              <a:t>• Topics to include in the </a:t>
            </a:r>
            <a:r>
              <a:rPr lang="en-AU" dirty="0" err="1"/>
              <a:t>kickoff</a:t>
            </a:r>
            <a:r>
              <a:rPr lang="en-AU" dirty="0"/>
              <a:t> meeting should address project scope and schedule, client standards, integrator standards, use of re-use items as well as configuration management. </a:t>
            </a:r>
          </a:p>
          <a:p>
            <a:r>
              <a:rPr lang="en-AU" dirty="0"/>
              <a:t>• Multi-phase projects may require multiple project </a:t>
            </a:r>
            <a:r>
              <a:rPr lang="en-AU" dirty="0" err="1"/>
              <a:t>kickoff</a:t>
            </a:r>
            <a:r>
              <a:rPr lang="en-AU" dirty="0"/>
              <a:t> meetings and may need to include new project resources as they join the project team. </a:t>
            </a:r>
          </a:p>
          <a:p>
            <a:r>
              <a:rPr lang="en-AU" dirty="0"/>
              <a:t>• All assumptions and expectations from the sales phase should be reviewed and clarified, as needed with the client and/or end user. Records of meetings and site notes should be kept to support the requirements and design phases. </a:t>
            </a:r>
          </a:p>
          <a:p>
            <a:r>
              <a:rPr lang="en-AU" dirty="0"/>
              <a:t>• This process should occur early as part of project execution and should occur in addition to any review done during the sales process. </a:t>
            </a:r>
          </a:p>
          <a:p>
            <a:endParaRPr lang="en-AU" sz="1600" dirty="0"/>
          </a:p>
        </p:txBody>
      </p:sp>
      <p:pic>
        <p:nvPicPr>
          <p:cNvPr id="3" name="Audio 2">
            <a:hlinkClick r:id="" action="ppaction://media"/>
            <a:extLst>
              <a:ext uri="{FF2B5EF4-FFF2-40B4-BE49-F238E27FC236}">
                <a16:creationId xmlns:a16="http://schemas.microsoft.com/office/drawing/2014/main" id="{7AF9D227-AD52-4FC2-998F-B7F7F8ACC9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FF7B7218-65CC-49E9-ABE5-94024F0F60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476C63C0-3F3C-4BE2-9B0F-8B6C8134F191}"/>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580286424"/>
      </p:ext>
    </p:extLst>
  </p:cSld>
  <p:clrMapOvr>
    <a:masterClrMapping/>
  </p:clrMapOvr>
  <mc:AlternateContent xmlns:mc="http://schemas.openxmlformats.org/markup-compatibility/2006" xmlns:p14="http://schemas.microsoft.com/office/powerpoint/2010/main">
    <mc:Choice Requires="p14">
      <p:transition spd="slow" p14:dur="2000" advTm="46389"/>
    </mc:Choice>
    <mc:Fallback xmlns="">
      <p:transition spd="slow" advTm="4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31922"/>
            <a:ext cx="12166326" cy="1148080"/>
          </a:xfrm>
        </p:spPr>
        <p:txBody>
          <a:bodyPr anchor="ctr" anchorCtr="0">
            <a:normAutofit/>
          </a:bodyPr>
          <a:lstStyle/>
          <a:p>
            <a:r>
              <a:rPr lang="en-AU" sz="3600" dirty="0">
                <a:latin typeface="Open sans"/>
              </a:rPr>
              <a:t> </a:t>
            </a:r>
            <a:r>
              <a:rPr lang="en-AU" sz="2800" dirty="0">
                <a:latin typeface="Open sans"/>
              </a:rPr>
              <a:t>Section 6</a:t>
            </a:r>
            <a:br>
              <a:rPr lang="en-AU" sz="2800" dirty="0">
                <a:latin typeface="Open sans"/>
              </a:rPr>
            </a:br>
            <a:r>
              <a:rPr lang="en-AU" sz="2800" dirty="0">
                <a:latin typeface="Open sans"/>
              </a:rPr>
              <a:t>System Development Lifecycle</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sp>
        <p:nvSpPr>
          <p:cNvPr id="11" name="TextBox 10">
            <a:extLst>
              <a:ext uri="{FF2B5EF4-FFF2-40B4-BE49-F238E27FC236}">
                <a16:creationId xmlns:a16="http://schemas.microsoft.com/office/drawing/2014/main" id="{8A3882B7-9CA2-42CA-A0CF-33D048901995}"/>
              </a:ext>
            </a:extLst>
          </p:cNvPr>
          <p:cNvSpPr txBox="1"/>
          <p:nvPr/>
        </p:nvSpPr>
        <p:spPr>
          <a:xfrm>
            <a:off x="190711" y="1458119"/>
            <a:ext cx="11810578" cy="4862870"/>
          </a:xfrm>
          <a:prstGeom prst="rect">
            <a:avLst/>
          </a:prstGeom>
          <a:noFill/>
        </p:spPr>
        <p:txBody>
          <a:bodyPr wrap="square" rtlCol="0">
            <a:spAutoFit/>
          </a:bodyPr>
          <a:lstStyle/>
          <a:p>
            <a:r>
              <a:rPr lang="en-AU" b="1" dirty="0"/>
              <a:t>6.2.3 Does the integrator review the system requirements with the client to ensure the requirements are still consistent with client expectations? Are they reviewed internally prior to reviewing with the client? Are they approved by the client? </a:t>
            </a:r>
          </a:p>
          <a:p>
            <a:endParaRPr lang="en-AU" dirty="0"/>
          </a:p>
          <a:p>
            <a:r>
              <a:rPr lang="en-AU" sz="1600" dirty="0"/>
              <a:t>• Approval of the requirements baseline is extremely important, since it will be the basis for both design and verification activities. Even on projects (i.e., equipment/technology upgrade) which do not require any changes to functional requirements, it is still critical to define the criteria that will define final acceptance. </a:t>
            </a:r>
          </a:p>
          <a:p>
            <a:r>
              <a:rPr lang="en-AU" sz="1600" dirty="0"/>
              <a:t>• Integrator should review the requirements documentation internally to ensure that the requirements accomplish the original scope of the project, can be met, and all internal project team members are in agreement with the system requirements. </a:t>
            </a:r>
          </a:p>
          <a:p>
            <a:r>
              <a:rPr lang="en-AU" sz="1600" dirty="0"/>
              <a:t>• To establish the initial requirements baseline, the system requirements should be formally approved by the client. It should be clear to both parties what is meant by this approval. In most cases, requirements will change as there are additional insights into the system during the design phase. Change control procedures should be followed to incorporate any modifications to the baseline, including contract terms. The integrator should maintain a record of all approvals. </a:t>
            </a:r>
          </a:p>
          <a:p>
            <a:r>
              <a:rPr lang="en-AU" sz="1600" dirty="0"/>
              <a:t>• All stakeholders with an interest in the system should be identified. Examples of stakeholders are business managers, project managers and process operators. The integrator should ensure that the proper stakeholders are involved in both the gathering/interviewing and review process. </a:t>
            </a:r>
          </a:p>
          <a:p>
            <a:r>
              <a:rPr lang="en-AU" sz="1600" dirty="0"/>
              <a:t>• Requirement reviews may include examination of the requirements, along with preliminary solutions and non-functional issues such as risk, maintainability, training, etc. </a:t>
            </a:r>
          </a:p>
          <a:p>
            <a:r>
              <a:rPr lang="en-AU" sz="1600" dirty="0"/>
              <a:t>• The integrator should review the impact of any significant changes to the requirements in term of contract scope and impact to the project constraints (cost and schedule). </a:t>
            </a:r>
          </a:p>
        </p:txBody>
      </p:sp>
      <p:pic>
        <p:nvPicPr>
          <p:cNvPr id="3" name="Audio 2">
            <a:hlinkClick r:id="" action="ppaction://media"/>
            <a:extLst>
              <a:ext uri="{FF2B5EF4-FFF2-40B4-BE49-F238E27FC236}">
                <a16:creationId xmlns:a16="http://schemas.microsoft.com/office/drawing/2014/main" id="{CF309BB2-246B-4584-B0F6-CE0F2BF812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D94ECD4C-8A96-46E7-9F47-03BE56942E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771790FE-C43C-4245-93AD-F9306D21D556}"/>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994881540"/>
      </p:ext>
    </p:extLst>
  </p:cSld>
  <p:clrMapOvr>
    <a:masterClrMapping/>
  </p:clrMapOvr>
  <mc:AlternateContent xmlns:mc="http://schemas.openxmlformats.org/markup-compatibility/2006" xmlns:p14="http://schemas.microsoft.com/office/powerpoint/2010/main">
    <mc:Choice Requires="p14">
      <p:transition spd="slow" p14:dur="2000" advTm="115596"/>
    </mc:Choice>
    <mc:Fallback xmlns="">
      <p:transition spd="slow" advTm="11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575213" y="102475"/>
            <a:ext cx="12166326" cy="1148080"/>
          </a:xfrm>
        </p:spPr>
        <p:txBody>
          <a:bodyPr anchor="ctr" anchorCtr="0">
            <a:normAutofit/>
          </a:bodyPr>
          <a:lstStyle/>
          <a:p>
            <a:r>
              <a:rPr lang="en-AU" sz="3600" dirty="0">
                <a:latin typeface="Open sans"/>
              </a:rPr>
              <a:t> </a:t>
            </a:r>
            <a:r>
              <a:rPr lang="en-AU" sz="2800" dirty="0">
                <a:latin typeface="Open sans"/>
              </a:rPr>
              <a:t>Section 6</a:t>
            </a:r>
            <a:br>
              <a:rPr lang="en-AU" sz="2800" dirty="0">
                <a:latin typeface="Open sans"/>
              </a:rPr>
            </a:br>
            <a:r>
              <a:rPr lang="en-AU" sz="2800" dirty="0">
                <a:latin typeface="Open sans"/>
              </a:rPr>
              <a:t>System Development Lifecycle</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sp>
        <p:nvSpPr>
          <p:cNvPr id="11" name="TextBox 10">
            <a:extLst>
              <a:ext uri="{FF2B5EF4-FFF2-40B4-BE49-F238E27FC236}">
                <a16:creationId xmlns:a16="http://schemas.microsoft.com/office/drawing/2014/main" id="{8A3882B7-9CA2-42CA-A0CF-33D048901995}"/>
              </a:ext>
            </a:extLst>
          </p:cNvPr>
          <p:cNvSpPr txBox="1"/>
          <p:nvPr/>
        </p:nvSpPr>
        <p:spPr>
          <a:xfrm>
            <a:off x="190711" y="1458119"/>
            <a:ext cx="11810578" cy="3970318"/>
          </a:xfrm>
          <a:prstGeom prst="rect">
            <a:avLst/>
          </a:prstGeom>
          <a:noFill/>
        </p:spPr>
        <p:txBody>
          <a:bodyPr wrap="square" rtlCol="0">
            <a:spAutoFit/>
          </a:bodyPr>
          <a:lstStyle/>
          <a:p>
            <a:r>
              <a:rPr lang="en-AU" b="1"/>
              <a:t>6.3.2 Does the integrator conduct internal Design Reviews? </a:t>
            </a:r>
            <a:endParaRPr lang="en-AU"/>
          </a:p>
          <a:p>
            <a:r>
              <a:rPr lang="en-AU"/>
              <a:t>• Design reviews provide a mechanism for multiple individuals to evaluate the design approach before actual development begins. A major goal of the design reviews is to manage risks. Highly qualified individuals or Subject Matter Experts (SMEs) for a specific technology from the organization are usually involved to help drive consistent design approaches. </a:t>
            </a:r>
          </a:p>
          <a:p>
            <a:r>
              <a:rPr lang="en-AU"/>
              <a:t>• The internal design reviews should include team members, as well as technical personnel not on the team. </a:t>
            </a:r>
          </a:p>
          <a:p>
            <a:r>
              <a:rPr lang="en-AU"/>
              <a:t>• All recommended and required changes that were evaluated should be recorded and should include whether recommended/required changes were selected for implementation. </a:t>
            </a:r>
          </a:p>
          <a:p>
            <a:r>
              <a:rPr lang="en-AU"/>
              <a:t>• The purpose of these reviews is to ensure that all required items have been covered, appropriate standards have been used, available re-use items have been considered/used and that departures from the scope are accounted for. Formal traceability between design elements and user requirements is one means to ensure design coverage, and is required for some industries. </a:t>
            </a:r>
          </a:p>
          <a:p>
            <a:r>
              <a:rPr lang="en-AU"/>
              <a:t>• The use of prototypes and studies during reviews may also help the integrator reduce risks before the development activities. These risk reduction activities may be used at any time prior to commissioning and include human-machine interface (HMI), technical performance prototypes and feasibility studies. </a:t>
            </a:r>
          </a:p>
        </p:txBody>
      </p:sp>
      <p:pic>
        <p:nvPicPr>
          <p:cNvPr id="3" name="Audio 2">
            <a:hlinkClick r:id="" action="ppaction://media"/>
            <a:extLst>
              <a:ext uri="{FF2B5EF4-FFF2-40B4-BE49-F238E27FC236}">
                <a16:creationId xmlns:a16="http://schemas.microsoft.com/office/drawing/2014/main" id="{38D555AA-BC64-4A64-BA6A-AA1B812F35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F2F8539F-4096-4A31-87CC-8F58877594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0D70A71C-ABF7-4D5E-8A0B-338848395069}"/>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339383056"/>
      </p:ext>
    </p:extLst>
  </p:cSld>
  <p:clrMapOvr>
    <a:masterClrMapping/>
  </p:clrMapOvr>
  <mc:AlternateContent xmlns:mc="http://schemas.openxmlformats.org/markup-compatibility/2006" xmlns:p14="http://schemas.microsoft.com/office/powerpoint/2010/main">
    <mc:Choice Requires="p14">
      <p:transition spd="slow" p14:dur="2000" advTm="59249"/>
    </mc:Choice>
    <mc:Fallback xmlns="">
      <p:transition spd="slow" advTm="59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44610"/>
            <a:ext cx="12166326" cy="1148080"/>
          </a:xfrm>
        </p:spPr>
        <p:txBody>
          <a:bodyPr anchor="ctr" anchorCtr="0">
            <a:normAutofit/>
          </a:bodyPr>
          <a:lstStyle/>
          <a:p>
            <a:r>
              <a:rPr lang="en-AU" sz="3600" dirty="0">
                <a:latin typeface="Open sans"/>
              </a:rPr>
              <a:t> </a:t>
            </a:r>
            <a:r>
              <a:rPr lang="en-AU" sz="2800" dirty="0">
                <a:latin typeface="Open sans"/>
              </a:rPr>
              <a:t>Section 6</a:t>
            </a:r>
            <a:br>
              <a:rPr lang="en-AU" sz="2800" dirty="0">
                <a:latin typeface="Open sans"/>
              </a:rPr>
            </a:br>
            <a:r>
              <a:rPr lang="en-AU" sz="2800" dirty="0">
                <a:latin typeface="Open sans"/>
              </a:rPr>
              <a:t>System Development Lifecycle</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075506"/>
            <a:ext cx="486955" cy="417390"/>
          </a:xfrm>
          <a:prstGeom prst="rect">
            <a:avLst/>
          </a:prstGeom>
        </p:spPr>
      </p:pic>
      <p:sp>
        <p:nvSpPr>
          <p:cNvPr id="11" name="TextBox 10">
            <a:extLst>
              <a:ext uri="{FF2B5EF4-FFF2-40B4-BE49-F238E27FC236}">
                <a16:creationId xmlns:a16="http://schemas.microsoft.com/office/drawing/2014/main" id="{8A3882B7-9CA2-42CA-A0CF-33D048901995}"/>
              </a:ext>
            </a:extLst>
          </p:cNvPr>
          <p:cNvSpPr txBox="1"/>
          <p:nvPr/>
        </p:nvSpPr>
        <p:spPr>
          <a:xfrm>
            <a:off x="203548" y="1751630"/>
            <a:ext cx="11810578" cy="2585323"/>
          </a:xfrm>
          <a:prstGeom prst="rect">
            <a:avLst/>
          </a:prstGeom>
          <a:noFill/>
        </p:spPr>
        <p:txBody>
          <a:bodyPr wrap="square" rtlCol="0">
            <a:spAutoFit/>
          </a:bodyPr>
          <a:lstStyle/>
          <a:p>
            <a:r>
              <a:rPr lang="en-AU" b="1" dirty="0"/>
              <a:t>6.4.1 Does the integrator have defined processes for design and development to ensure a consistent and efficient approach? </a:t>
            </a:r>
            <a:endParaRPr lang="en-AU" dirty="0"/>
          </a:p>
          <a:p>
            <a:r>
              <a:rPr lang="en-AU" dirty="0"/>
              <a:t>• The integrator should have processes and standards (See Section 7.2) in place that govern how a system is developed. In the absence of client-specific requirements, the integrator should always revert to these procedures/guidelines during development. </a:t>
            </a:r>
          </a:p>
          <a:p>
            <a:r>
              <a:rPr lang="en-AU" dirty="0"/>
              <a:t>• The integrator’s development standards and processes should apply to all deliverables including hardware (panels), software, drawings and documentation. </a:t>
            </a:r>
          </a:p>
          <a:p>
            <a:r>
              <a:rPr lang="en-AU" dirty="0"/>
              <a:t>• The integrator should ensure that these standards are revised based on project experiences (i.e., lessons learned), infrastructure, company size, and technology changes. </a:t>
            </a:r>
          </a:p>
        </p:txBody>
      </p:sp>
      <p:pic>
        <p:nvPicPr>
          <p:cNvPr id="3" name="Audio 2">
            <a:hlinkClick r:id="" action="ppaction://media"/>
            <a:extLst>
              <a:ext uri="{FF2B5EF4-FFF2-40B4-BE49-F238E27FC236}">
                <a16:creationId xmlns:a16="http://schemas.microsoft.com/office/drawing/2014/main" id="{CB0563D6-9933-4F33-8F08-5CFB25024C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A05E958B-71CE-42F4-8543-0FA5A990C1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C2A4B0A9-FE02-4CD3-8ECB-70868249EE4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771846594"/>
      </p:ext>
    </p:extLst>
  </p:cSld>
  <p:clrMapOvr>
    <a:masterClrMapping/>
  </p:clrMapOvr>
  <mc:AlternateContent xmlns:mc="http://schemas.openxmlformats.org/markup-compatibility/2006" xmlns:p14="http://schemas.microsoft.com/office/powerpoint/2010/main">
    <mc:Choice Requires="p14">
      <p:transition spd="slow" p14:dur="2000" advTm="49300"/>
    </mc:Choice>
    <mc:Fallback xmlns="">
      <p:transition spd="slow" advTm="4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66833"/>
            <a:ext cx="12166326" cy="1148080"/>
          </a:xfrm>
        </p:spPr>
        <p:txBody>
          <a:bodyPr anchor="ctr" anchorCtr="0">
            <a:normAutofit/>
          </a:bodyPr>
          <a:lstStyle/>
          <a:p>
            <a:r>
              <a:rPr lang="en-AU" sz="3600" dirty="0">
                <a:latin typeface="Open sans"/>
              </a:rPr>
              <a:t> </a:t>
            </a:r>
            <a:r>
              <a:rPr lang="en-AU" sz="2800" dirty="0">
                <a:latin typeface="Open sans"/>
              </a:rPr>
              <a:t>Section 6</a:t>
            </a:r>
            <a:br>
              <a:rPr lang="en-AU" sz="2800" dirty="0">
                <a:latin typeface="Open sans"/>
              </a:rPr>
            </a:br>
            <a:r>
              <a:rPr lang="en-AU" sz="2800" dirty="0">
                <a:latin typeface="Open sans"/>
              </a:rPr>
              <a:t>System Development Lifecycle</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sp>
        <p:nvSpPr>
          <p:cNvPr id="11" name="TextBox 10">
            <a:extLst>
              <a:ext uri="{FF2B5EF4-FFF2-40B4-BE49-F238E27FC236}">
                <a16:creationId xmlns:a16="http://schemas.microsoft.com/office/drawing/2014/main" id="{8A3882B7-9CA2-42CA-A0CF-33D048901995}"/>
              </a:ext>
            </a:extLst>
          </p:cNvPr>
          <p:cNvSpPr txBox="1"/>
          <p:nvPr/>
        </p:nvSpPr>
        <p:spPr>
          <a:xfrm>
            <a:off x="190711" y="1458119"/>
            <a:ext cx="11810578" cy="3139321"/>
          </a:xfrm>
          <a:prstGeom prst="rect">
            <a:avLst/>
          </a:prstGeom>
          <a:noFill/>
        </p:spPr>
        <p:txBody>
          <a:bodyPr wrap="square" rtlCol="0">
            <a:spAutoFit/>
          </a:bodyPr>
          <a:lstStyle/>
          <a:p>
            <a:r>
              <a:rPr lang="en-AU" b="1" dirty="0"/>
              <a:t>6.6.3 Does the integrator perform and document formal FAT activities to ensure all requirements are fully satisfied before delivering the system? </a:t>
            </a:r>
          </a:p>
          <a:p>
            <a:endParaRPr lang="en-AU" dirty="0"/>
          </a:p>
          <a:p>
            <a:r>
              <a:rPr lang="en-AU" dirty="0"/>
              <a:t>• Whenever possible, the client should be invited to witness the FAT. Regardless of whether a client witnesses the FAT, the FAT should still be performed for all projects where the integrator has responsibility for some aspect of system functionality. </a:t>
            </a:r>
          </a:p>
          <a:p>
            <a:r>
              <a:rPr lang="en-AU" dirty="0"/>
              <a:t>• The integrator should obtain and document all required client approvals and verification of test results prior to shipping the system to site. </a:t>
            </a:r>
          </a:p>
          <a:p>
            <a:r>
              <a:rPr lang="en-AU" dirty="0"/>
              <a:t>• At times, certain requirements may not be reasonable tested during FAT. Integrator should identify these requirements and note that they must be tested prior to or during SAT. </a:t>
            </a:r>
          </a:p>
          <a:p>
            <a:r>
              <a:rPr lang="en-AU" dirty="0"/>
              <a:t>• To the extent that the client requires either the shortening or bypassing of the FAT, it is imperative that the integrator procure the client’s express agreement in a written document to the adverse consequences of this change. </a:t>
            </a:r>
          </a:p>
        </p:txBody>
      </p:sp>
      <p:pic>
        <p:nvPicPr>
          <p:cNvPr id="3" name="Audio 2">
            <a:hlinkClick r:id="" action="ppaction://media"/>
            <a:extLst>
              <a:ext uri="{FF2B5EF4-FFF2-40B4-BE49-F238E27FC236}">
                <a16:creationId xmlns:a16="http://schemas.microsoft.com/office/drawing/2014/main" id="{D2A55204-FDE3-4F51-816A-045886174D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4E187B7F-6718-4885-A591-15DD03F8C0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77C5F2E3-161D-44CB-A842-6B72D6B3A61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067128103"/>
      </p:ext>
    </p:extLst>
  </p:cSld>
  <p:clrMapOvr>
    <a:masterClrMapping/>
  </p:clrMapOvr>
  <mc:AlternateContent xmlns:mc="http://schemas.openxmlformats.org/markup-compatibility/2006" xmlns:p14="http://schemas.microsoft.com/office/powerpoint/2010/main">
    <mc:Choice Requires="p14">
      <p:transition spd="slow" p14:dur="2000" advTm="7074"/>
    </mc:Choice>
    <mc:Fallback xmlns="">
      <p:transition spd="slow" advTm="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56773"/>
            <a:ext cx="12166326" cy="1148080"/>
          </a:xfrm>
        </p:spPr>
        <p:txBody>
          <a:bodyPr anchor="ctr" anchorCtr="0">
            <a:normAutofit/>
          </a:bodyPr>
          <a:lstStyle/>
          <a:p>
            <a:r>
              <a:rPr lang="en-AU" sz="3600" dirty="0">
                <a:latin typeface="Open sans"/>
              </a:rPr>
              <a:t> </a:t>
            </a:r>
            <a:r>
              <a:rPr lang="en-AU" sz="2800" dirty="0">
                <a:latin typeface="Open sans"/>
              </a:rPr>
              <a:t>Section 6</a:t>
            </a:r>
            <a:br>
              <a:rPr lang="en-AU" sz="2800" dirty="0">
                <a:latin typeface="Open sans"/>
              </a:rPr>
            </a:br>
            <a:r>
              <a:rPr lang="en-AU" sz="2800" dirty="0">
                <a:latin typeface="Open sans"/>
              </a:rPr>
              <a:t>System Development Lifecycle</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sp>
        <p:nvSpPr>
          <p:cNvPr id="11" name="TextBox 10">
            <a:extLst>
              <a:ext uri="{FF2B5EF4-FFF2-40B4-BE49-F238E27FC236}">
                <a16:creationId xmlns:a16="http://schemas.microsoft.com/office/drawing/2014/main" id="{8A3882B7-9CA2-42CA-A0CF-33D048901995}"/>
              </a:ext>
            </a:extLst>
          </p:cNvPr>
          <p:cNvSpPr txBox="1"/>
          <p:nvPr/>
        </p:nvSpPr>
        <p:spPr>
          <a:xfrm>
            <a:off x="190711" y="1458119"/>
            <a:ext cx="11810578" cy="4524315"/>
          </a:xfrm>
          <a:prstGeom prst="rect">
            <a:avLst/>
          </a:prstGeom>
          <a:noFill/>
        </p:spPr>
        <p:txBody>
          <a:bodyPr wrap="square" rtlCol="0">
            <a:spAutoFit/>
          </a:bodyPr>
          <a:lstStyle/>
          <a:p>
            <a:r>
              <a:rPr lang="en-AU" b="1" dirty="0"/>
              <a:t>6.10.3 Is a Site Acceptance Test performed on all systems? Are responsibilities defined for all involved in the execution of SATs? Are results documented? Is there an approval process used for system acceptance? </a:t>
            </a:r>
          </a:p>
          <a:p>
            <a:endParaRPr lang="en-AU" dirty="0"/>
          </a:p>
          <a:p>
            <a:r>
              <a:rPr lang="en-AU" dirty="0"/>
              <a:t>• Site Acceptance Testing should be performed according to a project-specific Site Acceptance Test plan. </a:t>
            </a:r>
          </a:p>
          <a:p>
            <a:r>
              <a:rPr lang="en-AU" dirty="0"/>
              <a:t>• Since the client is typically involved in the execution of the SAT, the integrator should clearly define the roles and responsibilities. The integrator should ensure that the client team members clearly understands the test protocols. </a:t>
            </a:r>
          </a:p>
          <a:p>
            <a:r>
              <a:rPr lang="en-AU" dirty="0"/>
              <a:t>• The integrator should have a means to track SAT issues (i.e., punch list) and provide closure for sign-off. SAT issues should also be identified as to its level of severity and who is responsible for its resolution. </a:t>
            </a:r>
          </a:p>
          <a:p>
            <a:r>
              <a:rPr lang="en-AU" dirty="0"/>
              <a:t>• Issues list items should be reviewed, addressed, and signed off. </a:t>
            </a:r>
          </a:p>
          <a:p>
            <a:r>
              <a:rPr lang="en-AU" dirty="0"/>
              <a:t>• The integrator should ensure that any system changes that affect system documentation are incorporated into the final documentation package. </a:t>
            </a:r>
          </a:p>
          <a:p>
            <a:r>
              <a:rPr lang="en-AU" dirty="0"/>
              <a:t>• A written and signed acceptance of the system should be provided by the client. This sign-off should include overall project acceptance. </a:t>
            </a:r>
          </a:p>
          <a:p>
            <a:r>
              <a:rPr lang="en-AU" dirty="0"/>
              <a:t>• Signed acceptance can be signed conditionally upon completion of a documented punch list of non-critical items. However, these non-critical punch list items should be reviewed, re-tested and signed-off as required before overall project acceptance/completion is achieved. </a:t>
            </a:r>
          </a:p>
        </p:txBody>
      </p:sp>
      <p:pic>
        <p:nvPicPr>
          <p:cNvPr id="3" name="Audio 2">
            <a:hlinkClick r:id="" action="ppaction://media"/>
            <a:extLst>
              <a:ext uri="{FF2B5EF4-FFF2-40B4-BE49-F238E27FC236}">
                <a16:creationId xmlns:a16="http://schemas.microsoft.com/office/drawing/2014/main" id="{ABDC6DA6-CDE1-47C2-B4AA-B3E0BC7DE5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8D816064-FE59-43D6-8AEE-98DA3FF557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66842"/>
            <a:ext cx="1905000" cy="523875"/>
          </a:xfrm>
          <a:prstGeom prst="rect">
            <a:avLst/>
          </a:prstGeom>
        </p:spPr>
      </p:pic>
      <p:sp>
        <p:nvSpPr>
          <p:cNvPr id="12" name="Footer Placeholder 4">
            <a:extLst>
              <a:ext uri="{FF2B5EF4-FFF2-40B4-BE49-F238E27FC236}">
                <a16:creationId xmlns:a16="http://schemas.microsoft.com/office/drawing/2014/main" id="{A3A28D19-8B41-4828-BAF8-8EE6E9D8FA60}"/>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971204177"/>
      </p:ext>
    </p:extLst>
  </p:cSld>
  <p:clrMapOvr>
    <a:masterClrMapping/>
  </p:clrMapOvr>
  <mc:AlternateContent xmlns:mc="http://schemas.openxmlformats.org/markup-compatibility/2006" xmlns:p14="http://schemas.microsoft.com/office/powerpoint/2010/main">
    <mc:Choice Requires="p14">
      <p:transition spd="slow" p14:dur="2000" advTm="64645"/>
    </mc:Choice>
    <mc:Fallback xmlns="">
      <p:transition spd="slow" advTm="64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453316" y="212965"/>
            <a:ext cx="12166326" cy="1148080"/>
          </a:xfrm>
        </p:spPr>
        <p:txBody>
          <a:bodyPr anchor="ctr" anchorCtr="0">
            <a:normAutofit/>
          </a:bodyPr>
          <a:lstStyle/>
          <a:p>
            <a:r>
              <a:rPr lang="en-AU" sz="3600" dirty="0">
                <a:latin typeface="Open sans"/>
              </a:rPr>
              <a:t> What’s in the Next Webinar? </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4" name="TextBox 3">
            <a:extLst>
              <a:ext uri="{FF2B5EF4-FFF2-40B4-BE49-F238E27FC236}">
                <a16:creationId xmlns:a16="http://schemas.microsoft.com/office/drawing/2014/main" id="{5DAA68C8-734F-44D9-AFF2-CE7292BA0E8B}"/>
              </a:ext>
            </a:extLst>
          </p:cNvPr>
          <p:cNvSpPr txBox="1"/>
          <p:nvPr/>
        </p:nvSpPr>
        <p:spPr>
          <a:xfrm>
            <a:off x="358588" y="1361045"/>
            <a:ext cx="11125200" cy="1938992"/>
          </a:xfrm>
          <a:prstGeom prst="rect">
            <a:avLst/>
          </a:prstGeom>
          <a:noFill/>
        </p:spPr>
        <p:txBody>
          <a:bodyPr wrap="square" rtlCol="0">
            <a:spAutoFit/>
          </a:bodyPr>
          <a:lstStyle/>
          <a:p>
            <a:r>
              <a:rPr lang="en-AU" sz="2400" dirty="0"/>
              <a:t>CSIA BP&amp;B Webinar Module #4:</a:t>
            </a:r>
          </a:p>
          <a:p>
            <a:endParaRPr lang="en-AU" sz="2400" dirty="0"/>
          </a:p>
          <a:p>
            <a:pPr marL="342900" indent="-342900">
              <a:buFont typeface="Arial" panose="020B0604020202020204" pitchFamily="34" charset="0"/>
              <a:buChar char="•"/>
            </a:pPr>
            <a:r>
              <a:rPr lang="en-AU" sz="2400" dirty="0"/>
              <a:t>Section 7 – Supporting Activities</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Section 8 – Quality Management</a:t>
            </a:r>
          </a:p>
        </p:txBody>
      </p:sp>
      <p:pic>
        <p:nvPicPr>
          <p:cNvPr id="3" name="Audio 2">
            <a:hlinkClick r:id="" action="ppaction://media"/>
            <a:extLst>
              <a:ext uri="{FF2B5EF4-FFF2-40B4-BE49-F238E27FC236}">
                <a16:creationId xmlns:a16="http://schemas.microsoft.com/office/drawing/2014/main" id="{28952805-C7BF-4953-A4D0-2790FAA861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B1EF0E2A-5369-4F5F-A5D8-8B4A770AFF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990" y="356713"/>
            <a:ext cx="1905000" cy="523875"/>
          </a:xfrm>
          <a:prstGeom prst="rect">
            <a:avLst/>
          </a:prstGeom>
        </p:spPr>
      </p:pic>
      <p:sp>
        <p:nvSpPr>
          <p:cNvPr id="11" name="Footer Placeholder 4">
            <a:extLst>
              <a:ext uri="{FF2B5EF4-FFF2-40B4-BE49-F238E27FC236}">
                <a16:creationId xmlns:a16="http://schemas.microsoft.com/office/drawing/2014/main" id="{C7112718-94BB-4D03-9304-8A4A104240F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651183668"/>
      </p:ext>
    </p:extLst>
  </p:cSld>
  <p:clrMapOvr>
    <a:masterClrMapping/>
  </p:clrMapOvr>
  <mc:AlternateContent xmlns:mc="http://schemas.openxmlformats.org/markup-compatibility/2006" xmlns:p14="http://schemas.microsoft.com/office/powerpoint/2010/main">
    <mc:Choice Requires="p14">
      <p:transition spd="slow" p14:dur="2000" advTm="28486"/>
    </mc:Choice>
    <mc:Fallback xmlns="">
      <p:transition spd="slow" advTm="2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345740" y="2356837"/>
            <a:ext cx="12166326" cy="1148080"/>
          </a:xfrm>
        </p:spPr>
        <p:txBody>
          <a:bodyPr anchor="ctr" anchorCtr="0">
            <a:normAutofit fontScale="90000"/>
          </a:bodyPr>
          <a:lstStyle/>
          <a:p>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Improvement Suggestions?</a:t>
            </a:r>
            <a:br>
              <a:rPr lang="en-AU" sz="3600" dirty="0">
                <a:latin typeface="Open sans"/>
              </a:rPr>
            </a:br>
            <a:r>
              <a:rPr lang="en-AU" sz="3600" dirty="0">
                <a:latin typeface="Open sans"/>
              </a:rPr>
              <a:t>Contact </a:t>
            </a:r>
            <a:r>
              <a:rPr lang="en-AU" sz="3600" dirty="0">
                <a:latin typeface="Open sans"/>
                <a:hlinkClick r:id="rId6"/>
              </a:rPr>
              <a:t>tom@latsa.com.au</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Thanks for listening in….</a:t>
            </a:r>
            <a:br>
              <a:rPr lang="en-AU" sz="3600" dirty="0">
                <a:latin typeface="Open sans"/>
              </a:rPr>
            </a:br>
            <a:r>
              <a:rPr lang="en-AU" sz="3600" dirty="0">
                <a:latin typeface="Open sans"/>
              </a:rPr>
              <a:t>Have a great day! </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3" name="Audio 2">
            <a:hlinkClick r:id="" action="ppaction://media"/>
            <a:extLst>
              <a:ext uri="{FF2B5EF4-FFF2-40B4-BE49-F238E27FC236}">
                <a16:creationId xmlns:a16="http://schemas.microsoft.com/office/drawing/2014/main" id="{5C0D5E90-51C9-4978-93BB-CE1B0DB839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2D3FF3E4-876C-4B0C-94A9-63E5DE7973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944" y="356713"/>
            <a:ext cx="1905000" cy="523875"/>
          </a:xfrm>
          <a:prstGeom prst="rect">
            <a:avLst/>
          </a:prstGeom>
        </p:spPr>
      </p:pic>
      <p:sp>
        <p:nvSpPr>
          <p:cNvPr id="10" name="Footer Placeholder 4">
            <a:extLst>
              <a:ext uri="{FF2B5EF4-FFF2-40B4-BE49-F238E27FC236}">
                <a16:creationId xmlns:a16="http://schemas.microsoft.com/office/drawing/2014/main" id="{201399E4-1105-4C3A-BF8A-71D2EAB79BFB}"/>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16300072"/>
      </p:ext>
    </p:extLst>
  </p:cSld>
  <p:clrMapOvr>
    <a:masterClrMapping/>
  </p:clrMapOvr>
  <mc:AlternateContent xmlns:mc="http://schemas.openxmlformats.org/markup-compatibility/2006" xmlns:p14="http://schemas.microsoft.com/office/powerpoint/2010/main">
    <mc:Choice Requires="p14">
      <p:transition spd="slow" p14:dur="2000" advTm="17815"/>
    </mc:Choice>
    <mc:Fallback xmlns="">
      <p:transition spd="slow" advTm="1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212965"/>
            <a:ext cx="11713010"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569301" y="1587659"/>
            <a:ext cx="9090212" cy="4431983"/>
          </a:xfrm>
          <a:prstGeom prst="rect">
            <a:avLst/>
          </a:prstGeom>
          <a:noFill/>
        </p:spPr>
        <p:txBody>
          <a:bodyPr wrap="square" rtlCol="0">
            <a:spAutoFit/>
          </a:bodyPr>
          <a:lstStyle/>
          <a:p>
            <a:r>
              <a:rPr lang="en-AU" sz="2400" b="1" dirty="0">
                <a:solidFill>
                  <a:srgbClr val="141F45"/>
                </a:solidFill>
              </a:rPr>
              <a:t>Section 5 – Project Management</a:t>
            </a:r>
            <a:endParaRPr lang="en-AU" sz="2400" b="1" i="1" dirty="0">
              <a:solidFill>
                <a:srgbClr val="141F45"/>
              </a:solidFill>
            </a:endParaRPr>
          </a:p>
          <a:p>
            <a:endParaRPr lang="en-AU" dirty="0"/>
          </a:p>
          <a:p>
            <a:pPr marL="285750" indent="-285750">
              <a:buFont typeface="Arial" panose="020B0604020202020204" pitchFamily="34" charset="0"/>
              <a:buChar char="•"/>
            </a:pPr>
            <a:r>
              <a:rPr lang="en-AU" dirty="0"/>
              <a:t>Contract Management </a:t>
            </a:r>
            <a:endParaRPr lang="en-AU" sz="2000" dirty="0"/>
          </a:p>
          <a:p>
            <a:pPr marL="285750" indent="-285750">
              <a:buFont typeface="Arial" panose="020B0604020202020204" pitchFamily="34" charset="0"/>
              <a:buChar char="•"/>
            </a:pPr>
            <a:r>
              <a:rPr lang="en-AU" dirty="0"/>
              <a:t>Procurement Management </a:t>
            </a:r>
            <a:endParaRPr lang="en-AU" sz="2000" dirty="0"/>
          </a:p>
          <a:p>
            <a:pPr marL="285750" indent="-285750">
              <a:buFont typeface="Arial" panose="020B0604020202020204" pitchFamily="34" charset="0"/>
              <a:buChar char="•"/>
            </a:pPr>
            <a:r>
              <a:rPr lang="en-AU" dirty="0"/>
              <a:t>Planning </a:t>
            </a:r>
            <a:endParaRPr lang="en-AU" sz="2000" dirty="0"/>
          </a:p>
          <a:p>
            <a:pPr marL="285750" indent="-285750">
              <a:buFont typeface="Arial" panose="020B0604020202020204" pitchFamily="34" charset="0"/>
              <a:buChar char="•"/>
            </a:pPr>
            <a:r>
              <a:rPr lang="en-AU" dirty="0"/>
              <a:t>Risk Management </a:t>
            </a:r>
            <a:endParaRPr lang="en-AU" sz="2000" dirty="0"/>
          </a:p>
          <a:p>
            <a:pPr marL="285750" indent="-285750">
              <a:buFont typeface="Arial" panose="020B0604020202020204" pitchFamily="34" charset="0"/>
              <a:buChar char="•"/>
            </a:pPr>
            <a:r>
              <a:rPr lang="en-AU" dirty="0"/>
              <a:t>Resource Management </a:t>
            </a:r>
            <a:endParaRPr lang="en-AU" sz="2000" dirty="0"/>
          </a:p>
          <a:p>
            <a:pPr marL="285750" indent="-285750">
              <a:buFont typeface="Arial" panose="020B0604020202020204" pitchFamily="34" charset="0"/>
              <a:buChar char="•"/>
            </a:pPr>
            <a:r>
              <a:rPr lang="en-AU" dirty="0"/>
              <a:t>Communications Management </a:t>
            </a:r>
            <a:endParaRPr lang="en-AU" sz="2000" dirty="0"/>
          </a:p>
          <a:p>
            <a:pPr marL="285750" indent="-285750">
              <a:buFont typeface="Arial" panose="020B0604020202020204" pitchFamily="34" charset="0"/>
              <a:buChar char="•"/>
            </a:pPr>
            <a:r>
              <a:rPr lang="en-AU" dirty="0"/>
              <a:t>Scope Management </a:t>
            </a:r>
            <a:endParaRPr lang="en-AU" sz="2000" dirty="0"/>
          </a:p>
          <a:p>
            <a:pPr marL="285750" indent="-285750">
              <a:buFont typeface="Arial" panose="020B0604020202020204" pitchFamily="34" charset="0"/>
              <a:buChar char="•"/>
            </a:pPr>
            <a:r>
              <a:rPr lang="en-AU" dirty="0"/>
              <a:t>Schedule Management </a:t>
            </a:r>
            <a:endParaRPr lang="en-AU" sz="2000" dirty="0"/>
          </a:p>
          <a:p>
            <a:pPr marL="285750" indent="-285750">
              <a:buFont typeface="Arial" panose="020B0604020202020204" pitchFamily="34" charset="0"/>
              <a:buChar char="•"/>
            </a:pPr>
            <a:r>
              <a:rPr lang="en-AU" dirty="0"/>
              <a:t>Budget Management </a:t>
            </a:r>
            <a:endParaRPr lang="en-AU" sz="2000" dirty="0"/>
          </a:p>
          <a:p>
            <a:pPr marL="285750" indent="-285750">
              <a:buFont typeface="Arial" panose="020B0604020202020204" pitchFamily="34" charset="0"/>
              <a:buChar char="•"/>
            </a:pPr>
            <a:r>
              <a:rPr lang="en-AU" dirty="0"/>
              <a:t>Change Management </a:t>
            </a:r>
            <a:endParaRPr lang="en-AU" sz="2000" dirty="0"/>
          </a:p>
          <a:p>
            <a:pPr marL="285750" indent="-285750">
              <a:buFont typeface="Arial" panose="020B0604020202020204" pitchFamily="34" charset="0"/>
              <a:buChar char="•"/>
            </a:pPr>
            <a:r>
              <a:rPr lang="en-AU" dirty="0"/>
              <a:t>Quality Management </a:t>
            </a:r>
            <a:endParaRPr lang="en-AU" sz="2000" dirty="0"/>
          </a:p>
          <a:p>
            <a:pPr marL="285750" indent="-285750">
              <a:buFont typeface="Arial" panose="020B0604020202020204" pitchFamily="34" charset="0"/>
              <a:buChar char="•"/>
            </a:pPr>
            <a:r>
              <a:rPr lang="en-AU" dirty="0"/>
              <a:t>Project Closure </a:t>
            </a:r>
            <a:endParaRPr lang="en-AU" sz="2000" dirty="0"/>
          </a:p>
          <a:p>
            <a:pPr lvl="1"/>
            <a:endParaRPr lang="en-AU" sz="2400" dirty="0"/>
          </a:p>
        </p:txBody>
      </p:sp>
      <p:pic>
        <p:nvPicPr>
          <p:cNvPr id="4" name="Audio 3">
            <a:hlinkClick r:id="" action="ppaction://media"/>
            <a:extLst>
              <a:ext uri="{FF2B5EF4-FFF2-40B4-BE49-F238E27FC236}">
                <a16:creationId xmlns:a16="http://schemas.microsoft.com/office/drawing/2014/main" id="{D3C3F3DD-7B85-48E2-A78A-20BD91FCF0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8C8D456B-94F8-4178-BCC3-C0FD7ED088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990" y="356713"/>
            <a:ext cx="1905000" cy="523875"/>
          </a:xfrm>
          <a:prstGeom prst="rect">
            <a:avLst/>
          </a:prstGeom>
        </p:spPr>
      </p:pic>
      <p:sp>
        <p:nvSpPr>
          <p:cNvPr id="11" name="Footer Placeholder 4">
            <a:extLst>
              <a:ext uri="{FF2B5EF4-FFF2-40B4-BE49-F238E27FC236}">
                <a16:creationId xmlns:a16="http://schemas.microsoft.com/office/drawing/2014/main" id="{FBD933A1-7F5B-4B1F-AD7E-53FE5EEDE4EB}"/>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581177456"/>
      </p:ext>
    </p:extLst>
  </p:cSld>
  <p:clrMapOvr>
    <a:masterClrMapping/>
  </p:clrMapOvr>
  <mc:AlternateContent xmlns:mc="http://schemas.openxmlformats.org/markup-compatibility/2006" xmlns:p14="http://schemas.microsoft.com/office/powerpoint/2010/main">
    <mc:Choice Requires="p14">
      <p:transition spd="slow" p14:dur="2000" advTm="61538"/>
    </mc:Choice>
    <mc:Fallback xmlns="">
      <p:transition spd="slow" advTm="61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212965"/>
            <a:ext cx="11713010"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478990" y="1490007"/>
            <a:ext cx="9090212" cy="3877985"/>
          </a:xfrm>
          <a:prstGeom prst="rect">
            <a:avLst/>
          </a:prstGeom>
          <a:noFill/>
        </p:spPr>
        <p:txBody>
          <a:bodyPr wrap="square" rtlCol="0">
            <a:spAutoFit/>
          </a:bodyPr>
          <a:lstStyle/>
          <a:p>
            <a:r>
              <a:rPr lang="en-AU" sz="2400" b="1" dirty="0">
                <a:solidFill>
                  <a:srgbClr val="141F45"/>
                </a:solidFill>
              </a:rPr>
              <a:t>Section 6 – System Development Lifecycle</a:t>
            </a:r>
            <a:endParaRPr lang="en-AU" sz="2400" b="1" i="1" dirty="0">
              <a:solidFill>
                <a:srgbClr val="141F45"/>
              </a:solidFill>
            </a:endParaRPr>
          </a:p>
          <a:p>
            <a:endParaRPr lang="en-AU" dirty="0"/>
          </a:p>
          <a:p>
            <a:pPr marL="285750" indent="-285750">
              <a:buFont typeface="Arial" panose="020B0604020202020204" pitchFamily="34" charset="0"/>
              <a:buChar char="•"/>
            </a:pPr>
            <a:r>
              <a:rPr lang="en-AU" dirty="0"/>
              <a:t>Internal and External Kick-off </a:t>
            </a:r>
            <a:endParaRPr lang="en-AU" sz="2000" dirty="0"/>
          </a:p>
          <a:p>
            <a:pPr marL="285750" indent="-285750">
              <a:buFont typeface="Arial" panose="020B0604020202020204" pitchFamily="34" charset="0"/>
              <a:buChar char="•"/>
            </a:pPr>
            <a:r>
              <a:rPr lang="en-AU" dirty="0"/>
              <a:t>Requirements </a:t>
            </a:r>
            <a:endParaRPr lang="en-AU" sz="2000" dirty="0"/>
          </a:p>
          <a:p>
            <a:pPr marL="285750" indent="-285750">
              <a:buFont typeface="Arial" panose="020B0604020202020204" pitchFamily="34" charset="0"/>
              <a:buChar char="•"/>
            </a:pPr>
            <a:r>
              <a:rPr lang="en-AU" dirty="0"/>
              <a:t>Design </a:t>
            </a:r>
            <a:endParaRPr lang="en-AU" sz="2000" dirty="0"/>
          </a:p>
          <a:p>
            <a:pPr marL="285750" indent="-285750">
              <a:buFont typeface="Arial" panose="020B0604020202020204" pitchFamily="34" charset="0"/>
              <a:buChar char="•"/>
            </a:pPr>
            <a:r>
              <a:rPr lang="en-AU" dirty="0"/>
              <a:t>Development </a:t>
            </a:r>
            <a:endParaRPr lang="en-AU" sz="2000" dirty="0"/>
          </a:p>
          <a:p>
            <a:pPr marL="285750" indent="-285750">
              <a:buFont typeface="Arial" panose="020B0604020202020204" pitchFamily="34" charset="0"/>
              <a:buChar char="•"/>
            </a:pPr>
            <a:r>
              <a:rPr lang="en-AU" dirty="0"/>
              <a:t>Unit/Module and Integration Testing </a:t>
            </a:r>
            <a:endParaRPr lang="en-AU" sz="2000" dirty="0"/>
          </a:p>
          <a:p>
            <a:pPr marL="285750" indent="-285750">
              <a:buFont typeface="Arial" panose="020B0604020202020204" pitchFamily="34" charset="0"/>
              <a:buChar char="•"/>
            </a:pPr>
            <a:r>
              <a:rPr lang="en-AU" dirty="0"/>
              <a:t>Factory Acceptance Test </a:t>
            </a:r>
            <a:endParaRPr lang="en-AU" sz="2000" dirty="0"/>
          </a:p>
          <a:p>
            <a:pPr marL="285750" indent="-285750">
              <a:buFont typeface="Arial" panose="020B0604020202020204" pitchFamily="34" charset="0"/>
              <a:buChar char="•"/>
            </a:pPr>
            <a:r>
              <a:rPr lang="en-AU" dirty="0"/>
              <a:t>System Shipping </a:t>
            </a:r>
            <a:endParaRPr lang="en-AU" sz="2000" dirty="0"/>
          </a:p>
          <a:p>
            <a:pPr marL="285750" indent="-285750">
              <a:buFont typeface="Arial" panose="020B0604020202020204" pitchFamily="34" charset="0"/>
              <a:buChar char="•"/>
            </a:pPr>
            <a:r>
              <a:rPr lang="en-AU" dirty="0"/>
              <a:t>Installation </a:t>
            </a:r>
            <a:endParaRPr lang="en-AU" sz="2000" dirty="0"/>
          </a:p>
          <a:p>
            <a:pPr marL="285750" indent="-285750">
              <a:buFont typeface="Arial" panose="020B0604020202020204" pitchFamily="34" charset="0"/>
              <a:buChar char="•"/>
            </a:pPr>
            <a:r>
              <a:rPr lang="en-AU" dirty="0"/>
              <a:t>Commissioning </a:t>
            </a:r>
            <a:endParaRPr lang="en-AU" sz="2000" dirty="0"/>
          </a:p>
          <a:p>
            <a:pPr marL="285750" indent="-285750">
              <a:buFont typeface="Arial" panose="020B0604020202020204" pitchFamily="34" charset="0"/>
              <a:buChar char="•"/>
            </a:pPr>
            <a:r>
              <a:rPr lang="en-AU" dirty="0"/>
              <a:t>Site Acceptance Test </a:t>
            </a:r>
            <a:endParaRPr lang="en-AU" sz="2000" dirty="0"/>
          </a:p>
          <a:p>
            <a:pPr lvl="1"/>
            <a:endParaRPr lang="en-AU" sz="2400" dirty="0"/>
          </a:p>
        </p:txBody>
      </p:sp>
      <p:pic>
        <p:nvPicPr>
          <p:cNvPr id="4" name="Audio 3">
            <a:hlinkClick r:id="" action="ppaction://media"/>
            <a:extLst>
              <a:ext uri="{FF2B5EF4-FFF2-40B4-BE49-F238E27FC236}">
                <a16:creationId xmlns:a16="http://schemas.microsoft.com/office/drawing/2014/main" id="{084BC903-9563-4479-B427-951E349D8D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E70073ED-BC47-4ACA-B5C7-74691D6452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990" y="356713"/>
            <a:ext cx="1905000" cy="523875"/>
          </a:xfrm>
          <a:prstGeom prst="rect">
            <a:avLst/>
          </a:prstGeom>
        </p:spPr>
      </p:pic>
      <p:sp>
        <p:nvSpPr>
          <p:cNvPr id="11" name="Footer Placeholder 4">
            <a:extLst>
              <a:ext uri="{FF2B5EF4-FFF2-40B4-BE49-F238E27FC236}">
                <a16:creationId xmlns:a16="http://schemas.microsoft.com/office/drawing/2014/main" id="{A3A12AD7-4CE9-4116-BFD9-C87877C549BA}"/>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789398717"/>
      </p:ext>
    </p:extLst>
  </p:cSld>
  <p:clrMapOvr>
    <a:masterClrMapping/>
  </p:clrMapOvr>
  <mc:AlternateContent xmlns:mc="http://schemas.openxmlformats.org/markup-compatibility/2006" xmlns:p14="http://schemas.microsoft.com/office/powerpoint/2010/main">
    <mc:Choice Requires="p14">
      <p:transition spd="slow" p14:dur="2000" advTm="25536"/>
    </mc:Choice>
    <mc:Fallback xmlns="">
      <p:transition spd="slow" advTm="2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5447645"/>
          </a:xfrm>
          <a:prstGeom prst="rect">
            <a:avLst/>
          </a:prstGeom>
          <a:noFill/>
        </p:spPr>
        <p:txBody>
          <a:bodyPr wrap="square" rtlCol="0">
            <a:spAutoFit/>
          </a:bodyPr>
          <a:lstStyle/>
          <a:p>
            <a:r>
              <a:rPr lang="en-AU" b="1" dirty="0"/>
              <a:t>5.1.1 Is the work done by the integrator contractually authorized? </a:t>
            </a:r>
          </a:p>
          <a:p>
            <a:endParaRPr lang="en-AU" dirty="0"/>
          </a:p>
          <a:p>
            <a:r>
              <a:rPr lang="en-AU" dirty="0"/>
              <a:t>• Prior to the start of the work, determination of contractual authorization should be defined. </a:t>
            </a:r>
          </a:p>
          <a:p>
            <a:pPr marL="742950" lvl="1" indent="-285750">
              <a:buFont typeface="Courier New" panose="02070309020205020404" pitchFamily="49" charset="0"/>
              <a:buChar char="o"/>
            </a:pPr>
            <a:r>
              <a:rPr lang="en-AU" dirty="0"/>
              <a:t>An internal process for contractual authorization should be defined. There should be a clear responsibility for approval, based on size of contract, client, or other criteria. </a:t>
            </a:r>
          </a:p>
          <a:p>
            <a:pPr marL="742950" lvl="1" indent="-285750">
              <a:buFont typeface="Courier New" panose="02070309020205020404" pitchFamily="49" charset="0"/>
              <a:buChar char="o"/>
            </a:pPr>
            <a:r>
              <a:rPr lang="en-AU" dirty="0"/>
              <a:t>The external activities for contractual authorization should be defined. An example would be a client Purchase Order or a Work Authorization Form to be signed by the client or subcontract manager to authorize the start of a new activity. </a:t>
            </a:r>
          </a:p>
          <a:p>
            <a:r>
              <a:rPr lang="en-AU" dirty="0"/>
              <a:t>• If a Letter of Intent (LOI) is used to cover the period leading up to the receipt of an official PO, the LOI should address things such as: </a:t>
            </a:r>
          </a:p>
          <a:p>
            <a:pPr marL="742950" lvl="1" indent="-285750">
              <a:buFont typeface="Courier New" panose="02070309020205020404" pitchFamily="49" charset="0"/>
              <a:buChar char="o"/>
            </a:pPr>
            <a:r>
              <a:rPr lang="en-AU" dirty="0"/>
              <a:t>Project name </a:t>
            </a:r>
          </a:p>
          <a:p>
            <a:pPr marL="742950" lvl="1" indent="-285750">
              <a:buFont typeface="Courier New" panose="02070309020205020404" pitchFamily="49" charset="0"/>
              <a:buChar char="o"/>
            </a:pPr>
            <a:r>
              <a:rPr lang="en-AU" dirty="0"/>
              <a:t>Proposal number, date, delivery, amount, etc. </a:t>
            </a:r>
          </a:p>
          <a:p>
            <a:pPr marL="742950" lvl="1" indent="-285750">
              <a:buFont typeface="Courier New" panose="02070309020205020404" pitchFamily="49" charset="0"/>
              <a:buChar char="o"/>
            </a:pPr>
            <a:r>
              <a:rPr lang="en-AU" dirty="0"/>
              <a:t>Define an expected date for receipt of PO </a:t>
            </a:r>
          </a:p>
          <a:p>
            <a:pPr marL="742950" lvl="1" indent="-285750">
              <a:buFont typeface="Courier New" panose="02070309020205020404" pitchFamily="49" charset="0"/>
              <a:buChar char="o"/>
            </a:pPr>
            <a:r>
              <a:rPr lang="en-AU" dirty="0"/>
              <a:t>High level cancellation terms</a:t>
            </a:r>
          </a:p>
          <a:p>
            <a:pPr lvl="1"/>
            <a:endParaRPr lang="en-AU" dirty="0"/>
          </a:p>
          <a:p>
            <a:r>
              <a:rPr lang="en-AU" dirty="0"/>
              <a:t>• Through the life of the project, change control procedures should be in place to ensure the proper authorizations and contractual adjustments are obtained if scope, schedule, or budgetary changes are made. </a:t>
            </a:r>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21E54B3B-D009-446D-812F-3A143D0333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23DA9E3F-1EEB-4A9B-A5C3-1B095B2898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287" y="356713"/>
            <a:ext cx="1905000" cy="523875"/>
          </a:xfrm>
          <a:prstGeom prst="rect">
            <a:avLst/>
          </a:prstGeom>
        </p:spPr>
      </p:pic>
      <p:sp>
        <p:nvSpPr>
          <p:cNvPr id="12" name="Footer Placeholder 4">
            <a:extLst>
              <a:ext uri="{FF2B5EF4-FFF2-40B4-BE49-F238E27FC236}">
                <a16:creationId xmlns:a16="http://schemas.microsoft.com/office/drawing/2014/main" id="{B12359F3-7A52-456D-A206-A7E3245C3D9A}"/>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240630460"/>
      </p:ext>
    </p:extLst>
  </p:cSld>
  <p:clrMapOvr>
    <a:masterClrMapping/>
  </p:clrMapOvr>
  <mc:AlternateContent xmlns:mc="http://schemas.openxmlformats.org/markup-compatibility/2006" xmlns:p14="http://schemas.microsoft.com/office/powerpoint/2010/main">
    <mc:Choice Requires="p14">
      <p:transition spd="slow" p14:dur="2000" advTm="46781"/>
    </mc:Choice>
    <mc:Fallback xmlns="">
      <p:transition spd="slow" advTm="4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742642"/>
            <a:ext cx="11810578" cy="4247317"/>
          </a:xfrm>
          <a:prstGeom prst="rect">
            <a:avLst/>
          </a:prstGeom>
          <a:noFill/>
        </p:spPr>
        <p:txBody>
          <a:bodyPr wrap="square" rtlCol="0">
            <a:spAutoFit/>
          </a:bodyPr>
          <a:lstStyle/>
          <a:p>
            <a:r>
              <a:rPr lang="en-AU" b="1" dirty="0"/>
              <a:t>5.2.5 Does the integrator have a process for contract management for all subcontracted services, such as resources, vendors, contractors or trades? </a:t>
            </a:r>
          </a:p>
          <a:p>
            <a:endParaRPr lang="en-AU" dirty="0"/>
          </a:p>
          <a:p>
            <a:r>
              <a:rPr lang="en-AU" dirty="0"/>
              <a:t>• Engagement specific contracts should be in place between the integrator and subcontractor, and should include scope of work, specifications, and standard terms and conditions. </a:t>
            </a:r>
          </a:p>
          <a:p>
            <a:r>
              <a:rPr lang="en-AU" dirty="0"/>
              <a:t>• Contract conditions that flow-down from the client contract should be identified and clearly understood. Some examples of contract conditions that should flow down include indemnification, hold harmless and insurance requirements. The integrator should ensure that all key upstream parties, including the integrator, are listed as additional insureds on a direct, primary and non-contributory basis by endorsement to the subcontractors’ insurance (a certificate alone is not sufficient). The integrator should verify that the insurance carrier of the subcontractor is a reputable company. </a:t>
            </a:r>
          </a:p>
          <a:p>
            <a:r>
              <a:rPr lang="en-AU" dirty="0"/>
              <a:t>• Each subcontract should include non-solicitation of employees and clients, confidentiality, ownership of IP, and cancelation processes. Quality requirements, safety requirements, inspections and audits, warranties, performance reporting and records management also are clauses that should be included in the subcontract, along with breach of contract, claims administration, dispute resolution, and payment schedules, among others. </a:t>
            </a:r>
          </a:p>
          <a:p>
            <a:r>
              <a:rPr lang="en-AU" dirty="0"/>
              <a:t>• The process should establish required communications, change order management and authorizations.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09" y="1170137"/>
            <a:ext cx="486955" cy="417390"/>
          </a:xfrm>
          <a:prstGeom prst="rect">
            <a:avLst/>
          </a:prstGeom>
        </p:spPr>
      </p:pic>
      <p:pic>
        <p:nvPicPr>
          <p:cNvPr id="4" name="Audio 3">
            <a:hlinkClick r:id="" action="ppaction://media"/>
            <a:extLst>
              <a:ext uri="{FF2B5EF4-FFF2-40B4-BE49-F238E27FC236}">
                <a16:creationId xmlns:a16="http://schemas.microsoft.com/office/drawing/2014/main" id="{DAEB53C6-C0CB-4D68-B01E-26C9778CAC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2CB22B89-CFD7-43FF-A106-C146450285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287" y="356713"/>
            <a:ext cx="1905000" cy="523875"/>
          </a:xfrm>
          <a:prstGeom prst="rect">
            <a:avLst/>
          </a:prstGeom>
        </p:spPr>
      </p:pic>
      <p:sp>
        <p:nvSpPr>
          <p:cNvPr id="12" name="Footer Placeholder 4">
            <a:extLst>
              <a:ext uri="{FF2B5EF4-FFF2-40B4-BE49-F238E27FC236}">
                <a16:creationId xmlns:a16="http://schemas.microsoft.com/office/drawing/2014/main" id="{A9CB918E-2C78-4B16-9029-A30626345F6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489482922"/>
      </p:ext>
    </p:extLst>
  </p:cSld>
  <p:clrMapOvr>
    <a:masterClrMapping/>
  </p:clrMapOvr>
  <mc:AlternateContent xmlns:mc="http://schemas.openxmlformats.org/markup-compatibility/2006" xmlns:p14="http://schemas.microsoft.com/office/powerpoint/2010/main">
    <mc:Choice Requires="p14">
      <p:transition spd="slow" p14:dur="2000" advTm="74169"/>
    </mc:Choice>
    <mc:Fallback xmlns="">
      <p:transition spd="slow" advTm="74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203548" y="2049950"/>
            <a:ext cx="11810578" cy="2677656"/>
          </a:xfrm>
          <a:prstGeom prst="rect">
            <a:avLst/>
          </a:prstGeom>
          <a:noFill/>
        </p:spPr>
        <p:txBody>
          <a:bodyPr wrap="square" rtlCol="0">
            <a:spAutoFit/>
          </a:bodyPr>
          <a:lstStyle/>
          <a:p>
            <a:r>
              <a:rPr lang="en-AU" b="1" dirty="0"/>
              <a:t>5.3.2 Does the integrator review its Project Management Plan with project members? Is the Project Management Plan presented to the client for approval? </a:t>
            </a:r>
            <a:endParaRPr lang="en-AU" dirty="0"/>
          </a:p>
          <a:p>
            <a:r>
              <a:rPr lang="en-AU" dirty="0"/>
              <a:t>• Review and approval processes should follow those defined in the integrator’s project methodology </a:t>
            </a:r>
          </a:p>
          <a:p>
            <a:r>
              <a:rPr lang="en-AU" dirty="0"/>
              <a:t>• The plan should be reviewed to ensure the execution process is understood and meets client expectations. </a:t>
            </a:r>
          </a:p>
          <a:p>
            <a:r>
              <a:rPr lang="en-AU" dirty="0"/>
              <a:t>• The level and extent to which the plan will be reviewed should be based on the size and/or complexity of the project. Ultimately, the review process allows for client buy-in and approval of the plan (or a sanitized subset of the plan, as stakeholder management strategies or other sections may not be suitable for client review). </a:t>
            </a:r>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409" y="1241228"/>
            <a:ext cx="486955" cy="417390"/>
          </a:xfrm>
          <a:prstGeom prst="rect">
            <a:avLst/>
          </a:prstGeom>
        </p:spPr>
      </p:pic>
      <p:pic>
        <p:nvPicPr>
          <p:cNvPr id="4" name="Audio 3">
            <a:hlinkClick r:id="" action="ppaction://media"/>
            <a:extLst>
              <a:ext uri="{FF2B5EF4-FFF2-40B4-BE49-F238E27FC236}">
                <a16:creationId xmlns:a16="http://schemas.microsoft.com/office/drawing/2014/main" id="{F36396B9-98B2-46F3-BC4E-073E3A9F95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A89CCAFF-AFFB-481A-AD0A-372190DB84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887" y="356713"/>
            <a:ext cx="1905000" cy="523875"/>
          </a:xfrm>
          <a:prstGeom prst="rect">
            <a:avLst/>
          </a:prstGeom>
        </p:spPr>
      </p:pic>
      <p:sp>
        <p:nvSpPr>
          <p:cNvPr id="12" name="Footer Placeholder 4">
            <a:extLst>
              <a:ext uri="{FF2B5EF4-FFF2-40B4-BE49-F238E27FC236}">
                <a16:creationId xmlns:a16="http://schemas.microsoft.com/office/drawing/2014/main" id="{DCA1E677-F389-4006-8821-C9F06BA3BF1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803912427"/>
      </p:ext>
    </p:extLst>
  </p:cSld>
  <p:clrMapOvr>
    <a:masterClrMapping/>
  </p:clrMapOvr>
  <mc:AlternateContent xmlns:mc="http://schemas.openxmlformats.org/markup-compatibility/2006" xmlns:p14="http://schemas.microsoft.com/office/powerpoint/2010/main">
    <mc:Choice Requires="p14">
      <p:transition spd="slow" p14:dur="2000" advTm="21758"/>
    </mc:Choice>
    <mc:Fallback xmlns="">
      <p:transition spd="slow" advTm="21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20649"/>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4" name="TextBox 3">
            <a:extLst>
              <a:ext uri="{FF2B5EF4-FFF2-40B4-BE49-F238E27FC236}">
                <a16:creationId xmlns:a16="http://schemas.microsoft.com/office/drawing/2014/main" id="{8A3D1D14-9189-4016-9791-932365047058}"/>
              </a:ext>
            </a:extLst>
          </p:cNvPr>
          <p:cNvSpPr txBox="1"/>
          <p:nvPr/>
        </p:nvSpPr>
        <p:spPr>
          <a:xfrm>
            <a:off x="627961" y="1806766"/>
            <a:ext cx="1784733" cy="627962"/>
          </a:xfrm>
          <a:prstGeom prst="rect">
            <a:avLst/>
          </a:prstGeom>
          <a:noFill/>
        </p:spPr>
        <p:txBody>
          <a:bodyPr wrap="square" rtlCol="0">
            <a:spAutoFit/>
          </a:bodyPr>
          <a:lstStyle/>
          <a:p>
            <a:endParaRPr lang="en-AU" dirty="0"/>
          </a:p>
        </p:txBody>
      </p:sp>
      <p:sp>
        <p:nvSpPr>
          <p:cNvPr id="10" name="Rectangle 2">
            <a:extLst>
              <a:ext uri="{FF2B5EF4-FFF2-40B4-BE49-F238E27FC236}">
                <a16:creationId xmlns:a16="http://schemas.microsoft.com/office/drawing/2014/main" id="{B8AEDA78-404B-4C89-AC74-DFE1828A41A6}"/>
              </a:ext>
            </a:extLst>
          </p:cNvPr>
          <p:cNvSpPr>
            <a:spLocks noChangeArrowheads="1"/>
          </p:cNvSpPr>
          <p:nvPr/>
        </p:nvSpPr>
        <p:spPr bwMode="auto">
          <a:xfrm>
            <a:off x="1152193" y="1534748"/>
            <a:ext cx="4943807" cy="470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1pPr>
            <a:lvl2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2pPr>
            <a:lvl3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3pPr>
            <a:lvl4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4pPr>
            <a:lvl5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5pPr>
            <a:lvl6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6pPr>
            <a:lvl7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7pPr>
            <a:lvl8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8pPr>
            <a:lvl9pPr eaLnBrk="0" fontAlgn="base" hangingPunct="0">
              <a:spcBef>
                <a:spcPct val="0"/>
              </a:spcBef>
              <a:spcAft>
                <a:spcPct val="0"/>
              </a:spcAft>
              <a:tabLst>
                <a:tab pos="647700" algn="l"/>
                <a:tab pos="6030913" algn="r"/>
              </a:tabLst>
              <a:defRPr>
                <a:solidFill>
                  <a:schemeClr val="tx1"/>
                </a:solidFill>
                <a:latin typeface="Arial" panose="020B0604020202020204" pitchFamily="34" charset="0"/>
              </a:defRPr>
            </a:lvl9pPr>
          </a:lstStyle>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AU"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7"/>
              </a:rPr>
              <a:t>PROJECT OBJECTIVES</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AU"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8"/>
              </a:rPr>
              <a:t>PROJECT APPROACH</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9"/>
              </a:rPr>
              <a:t>PROJECT MANAGEMENT</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AU"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0"/>
              </a:rPr>
              <a:t>PROJECT STRUCTURE</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AU"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1"/>
              </a:rPr>
              <a:t>BUSINESS PROCESS &amp; ORGANISATIONAL CHANGE (GAPS)</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2"/>
              </a:rPr>
              <a:t>REPORT DEVELOPMENT</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3"/>
              </a:rPr>
              <a:t>DEVELOPMENT</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4"/>
              </a:rPr>
              <a:t>TESTING – RELEASE ACCEPTANCE</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5"/>
              </a:rPr>
              <a:t>INFRASTRUCTURE</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6"/>
              </a:rPr>
              <a:t>PROPOSED PROJECT ORGANIZATION CHART</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7"/>
              </a:rPr>
              <a:t>PROJECT SCOPE</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8"/>
              </a:rPr>
              <a:t>SCHEDULE MANAGEMENT PLAN</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19"/>
              </a:rPr>
              <a:t>SCHEDULE MANAGEMENT APPROACH</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0"/>
              </a:rPr>
              <a:t>MILESTONE LIST</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1"/>
              </a:rPr>
              <a:t>ROLES AND RESPONSIBILITIES FOR SCHEDULE MANAGEMENT</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2"/>
              </a:rPr>
              <a:t>SCHEDULE CONTROL</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3"/>
              </a:rPr>
              <a:t>SCHEDULE CHANGES</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4"/>
              </a:rPr>
              <a:t>SCOPE CHANGE</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5"/>
              </a:rPr>
              <a:t>CHANGE MANAGEMENT PLAN</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6"/>
              </a:rPr>
              <a:t>CHANGE MANAGEMENT APPROACH</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7"/>
              </a:rPr>
              <a:t>CHANGE CONTROL BOARD</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8"/>
              </a:rPr>
              <a:t>ROLES AND RESPONSIBILITIES</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29"/>
              </a:rPr>
              <a:t>CHANGE CONTROL PROCESS</a:t>
            </a:r>
            <a:endParaRPr kumimoji="0" lang="en-AU" altLang="en-US" sz="800" b="0" i="0" u="sng" strike="noStrike" cap="none" normalizeH="0" dirty="0">
              <a:ln>
                <a:noFill/>
              </a:ln>
              <a:effectLst/>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tab pos="647700" algn="l"/>
                <a:tab pos="6030913" algn="r"/>
              </a:tabLst>
            </a:pPr>
            <a:r>
              <a:rPr kumimoji="0" lang="en-GB" altLang="en-US" sz="1200" b="0" i="0" u="sng" strike="noStrike" cap="none" normalizeH="0" dirty="0">
                <a:ln>
                  <a:noFill/>
                </a:ln>
                <a:effectLst/>
                <a:latin typeface="Calibri" panose="020F0502020204030204" pitchFamily="34" charset="0"/>
                <a:ea typeface="Times New Roman" panose="02020603050405020304" pitchFamily="18" charset="0"/>
                <a:cs typeface="Calibri" panose="020F0502020204030204" pitchFamily="34" charset="0"/>
                <a:hlinkClick r:id="rId30"/>
              </a:rPr>
              <a:t>CHANGE REQUEST REGISTERS</a:t>
            </a:r>
            <a:endParaRPr kumimoji="0" lang="en-GB" altLang="en-US" sz="1800" b="0" i="0" u="sng" strike="noStrike" cap="none" normalizeH="0" dirty="0">
              <a:ln>
                <a:noFill/>
              </a:ln>
              <a:effectLst/>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2DE7F4BB-3E75-452D-BE47-47C3CE84FF5F}"/>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A19C3B8B-DF72-409B-904B-96266A795D1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27961" y="360312"/>
            <a:ext cx="1905000" cy="523875"/>
          </a:xfrm>
          <a:prstGeom prst="rect">
            <a:avLst/>
          </a:prstGeom>
        </p:spPr>
      </p:pic>
      <p:sp>
        <p:nvSpPr>
          <p:cNvPr id="13" name="Footer Placeholder 4">
            <a:extLst>
              <a:ext uri="{FF2B5EF4-FFF2-40B4-BE49-F238E27FC236}">
                <a16:creationId xmlns:a16="http://schemas.microsoft.com/office/drawing/2014/main" id="{DBB4A2E0-5C14-4DDA-B860-2777B00C3AA7}"/>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620198631"/>
      </p:ext>
    </p:extLst>
  </p:cSld>
  <p:clrMapOvr>
    <a:masterClrMapping/>
  </p:clrMapOvr>
  <mc:AlternateContent xmlns:mc="http://schemas.openxmlformats.org/markup-compatibility/2006" xmlns:p14="http://schemas.microsoft.com/office/powerpoint/2010/main">
    <mc:Choice Requires="p14">
      <p:transition spd="slow" p14:dur="2000" advTm="23790"/>
    </mc:Choice>
    <mc:Fallback xmlns="">
      <p:transition spd="slow" advTm="2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5 – Project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203548" y="1957617"/>
            <a:ext cx="11810578" cy="2862322"/>
          </a:xfrm>
          <a:prstGeom prst="rect">
            <a:avLst/>
          </a:prstGeom>
          <a:noFill/>
        </p:spPr>
        <p:txBody>
          <a:bodyPr wrap="square" rtlCol="0">
            <a:spAutoFit/>
          </a:bodyPr>
          <a:lstStyle/>
          <a:p>
            <a:r>
              <a:rPr lang="en-AU" b="1" dirty="0"/>
              <a:t>5.3.6 Does the integrator manage the project according to the Project Management Plan? Is change affecting the project baseline continuously managed and updated into the Project Management Plan? </a:t>
            </a:r>
            <a:endParaRPr lang="en-AU" dirty="0"/>
          </a:p>
          <a:p>
            <a:r>
              <a:rPr lang="en-AU" dirty="0"/>
              <a:t>• Elements of the plan should be updated throughout the life of the project as status and requirements change. </a:t>
            </a:r>
          </a:p>
          <a:p>
            <a:r>
              <a:rPr lang="en-AU" dirty="0"/>
              <a:t>• Change Orders should be reflected in the Project Management Plan. </a:t>
            </a:r>
          </a:p>
          <a:p>
            <a:r>
              <a:rPr lang="en-AU" dirty="0"/>
              <a:t>• Performance should be monitored and corrective actions taken based on performance against the plan. </a:t>
            </a:r>
          </a:p>
          <a:p>
            <a:r>
              <a:rPr lang="en-AU" dirty="0"/>
              <a:t>• Project review meetings should be held per the communications plan. A project meeting should have three phases, each with a unique set of requirements: </a:t>
            </a:r>
          </a:p>
          <a:p>
            <a:r>
              <a:rPr lang="en-AU" dirty="0"/>
              <a:t>o Pre-meeting publishing of invitations, agenda, reservations, meeting format, venue, equipment needs, etc. </a:t>
            </a:r>
          </a:p>
          <a:p>
            <a:r>
              <a:rPr lang="en-AU" dirty="0"/>
              <a:t>o Meeting execution, per the agenda. </a:t>
            </a:r>
          </a:p>
          <a:p>
            <a:r>
              <a:rPr lang="en-AU" dirty="0"/>
              <a:t>o Post-meeting follow-up, meeting minutes, action list, etc.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09" y="1249248"/>
            <a:ext cx="486955" cy="417390"/>
          </a:xfrm>
          <a:prstGeom prst="rect">
            <a:avLst/>
          </a:prstGeom>
        </p:spPr>
      </p:pic>
      <p:pic>
        <p:nvPicPr>
          <p:cNvPr id="4" name="Audio 3">
            <a:hlinkClick r:id="" action="ppaction://media"/>
            <a:extLst>
              <a:ext uri="{FF2B5EF4-FFF2-40B4-BE49-F238E27FC236}">
                <a16:creationId xmlns:a16="http://schemas.microsoft.com/office/drawing/2014/main" id="{8B670B8C-F7D6-4AE6-8CA4-F7ED01FB6D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12C94AB2-8814-4CB4-B9CE-9AE52DA73C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287" y="356713"/>
            <a:ext cx="1905000" cy="523875"/>
          </a:xfrm>
          <a:prstGeom prst="rect">
            <a:avLst/>
          </a:prstGeom>
        </p:spPr>
      </p:pic>
      <p:sp>
        <p:nvSpPr>
          <p:cNvPr id="12" name="Footer Placeholder 4">
            <a:extLst>
              <a:ext uri="{FF2B5EF4-FFF2-40B4-BE49-F238E27FC236}">
                <a16:creationId xmlns:a16="http://schemas.microsoft.com/office/drawing/2014/main" id="{7171ED5D-41D0-4858-B4EA-552773266557}"/>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74217750"/>
      </p:ext>
    </p:extLst>
  </p:cSld>
  <p:clrMapOvr>
    <a:masterClrMapping/>
  </p:clrMapOvr>
  <mc:AlternateContent xmlns:mc="http://schemas.openxmlformats.org/markup-compatibility/2006" xmlns:p14="http://schemas.microsoft.com/office/powerpoint/2010/main">
    <mc:Choice Requires="p14">
      <p:transition spd="slow" p14:dur="2000" advTm="31762"/>
    </mc:Choice>
    <mc:Fallback xmlns="">
      <p:transition spd="slow" advTm="3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PM Foundations V2.00 Student Notes.potx" id="{18118CB5-EC95-4808-A758-C61388C0D817}" vid="{6EF21A70-5A3D-4CFB-8903-1EB2E9983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13175</TotalTime>
  <Words>7433</Words>
  <Application>Microsoft Office PowerPoint</Application>
  <PresentationFormat>Widescreen</PresentationFormat>
  <Paragraphs>398</Paragraphs>
  <Slides>28</Slides>
  <Notes>28</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Courier New</vt:lpstr>
      <vt:lpstr>Open sans</vt:lpstr>
      <vt:lpstr>Times New Roman</vt:lpstr>
      <vt:lpstr>Office Theme</vt:lpstr>
      <vt:lpstr>CSIA BP&amp;B Webinar Series Module 3 Project Management and System  Development Lifecycle</vt:lpstr>
      <vt:lpstr> Your Presenter  Tom Sulda BEng (Hons), Grad Cert Mgt, Dip PM  CSIA Certified BP&amp;B Auditor </vt:lpstr>
      <vt:lpstr> Today’s Presentation Covers……</vt:lpstr>
      <vt:lpstr> Today’s Presentation Covers……</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5 – Project Management</vt:lpstr>
      <vt:lpstr> Section 6 System Development Lifecycle</vt:lpstr>
      <vt:lpstr> Section 6 System Development Lifecycle</vt:lpstr>
      <vt:lpstr> Section 6 System Development Lifecycle</vt:lpstr>
      <vt:lpstr> Section 6 System Development Lifecycle</vt:lpstr>
      <vt:lpstr> Section 6 System Development Lifecycle</vt:lpstr>
      <vt:lpstr> Section 6 System Development Lifecycle</vt:lpstr>
      <vt:lpstr> What’s in the Next Webinar? </vt:lpstr>
      <vt:lpstr>  Improvement Suggestions? Contact tom@latsa.com.au  Thanks for listening in…. Have a great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Sulda</dc:creator>
  <cp:lastModifiedBy>Gabbert, Jill</cp:lastModifiedBy>
  <cp:revision>296</cp:revision>
  <cp:lastPrinted>2018-01-02T23:28:05Z</cp:lastPrinted>
  <dcterms:created xsi:type="dcterms:W3CDTF">2017-03-02T01:02:27Z</dcterms:created>
  <dcterms:modified xsi:type="dcterms:W3CDTF">2019-04-08T20:23:06Z</dcterms:modified>
</cp:coreProperties>
</file>