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
  </p:notesMasterIdLst>
  <p:handoutMasterIdLst>
    <p:handoutMasterId r:id="rId14"/>
  </p:handoutMasterIdLst>
  <p:sldIdLst>
    <p:sldId id="256" r:id="rId2"/>
    <p:sldId id="257" r:id="rId3"/>
    <p:sldId id="437" r:id="rId4"/>
    <p:sldId id="486" r:id="rId5"/>
    <p:sldId id="467" r:id="rId6"/>
    <p:sldId id="488" r:id="rId7"/>
    <p:sldId id="487" r:id="rId8"/>
    <p:sldId id="492" r:id="rId9"/>
    <p:sldId id="493" r:id="rId10"/>
    <p:sldId id="494" r:id="rId11"/>
    <p:sldId id="444" r:id="rId12"/>
  </p:sldIdLst>
  <p:sldSz cx="12192000" cy="6858000"/>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F45"/>
    <a:srgbClr val="ED58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0" autoAdjust="0"/>
    <p:restoredTop sz="74057" autoAdjust="0"/>
  </p:normalViewPr>
  <p:slideViewPr>
    <p:cSldViewPr snapToGrid="0">
      <p:cViewPr varScale="1">
        <p:scale>
          <a:sx n="52" d="100"/>
          <a:sy n="52" d="100"/>
        </p:scale>
        <p:origin x="1076" y="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616"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F98C15-0BA2-4F3E-9EFF-AB1B0CEE96D3}"/>
              </a:ext>
            </a:extLst>
          </p:cNvPr>
          <p:cNvSpPr>
            <a:spLocks noGrp="1"/>
          </p:cNvSpPr>
          <p:nvPr>
            <p:ph type="hdr" sz="quarter"/>
          </p:nvPr>
        </p:nvSpPr>
        <p:spPr>
          <a:xfrm>
            <a:off x="1" y="2"/>
            <a:ext cx="2945955" cy="497476"/>
          </a:xfrm>
          <a:prstGeom prst="rect">
            <a:avLst/>
          </a:prstGeom>
        </p:spPr>
        <p:txBody>
          <a:bodyPr vert="horz" lIns="88313" tIns="44156" rIns="88313" bIns="44156" rtlCol="0"/>
          <a:lstStyle>
            <a:lvl1pPr algn="l">
              <a:defRPr sz="1200"/>
            </a:lvl1pPr>
          </a:lstStyle>
          <a:p>
            <a:endParaRPr lang="en-AU"/>
          </a:p>
        </p:txBody>
      </p:sp>
      <p:sp>
        <p:nvSpPr>
          <p:cNvPr id="3" name="Date Placeholder 2">
            <a:extLst>
              <a:ext uri="{FF2B5EF4-FFF2-40B4-BE49-F238E27FC236}">
                <a16:creationId xmlns:a16="http://schemas.microsoft.com/office/drawing/2014/main" id="{8610CB87-AB06-45BB-AE55-373ABDF1921A}"/>
              </a:ext>
            </a:extLst>
          </p:cNvPr>
          <p:cNvSpPr>
            <a:spLocks noGrp="1"/>
          </p:cNvSpPr>
          <p:nvPr>
            <p:ph type="dt" sz="quarter" idx="1"/>
          </p:nvPr>
        </p:nvSpPr>
        <p:spPr>
          <a:xfrm>
            <a:off x="3850246" y="2"/>
            <a:ext cx="2945955" cy="497476"/>
          </a:xfrm>
          <a:prstGeom prst="rect">
            <a:avLst/>
          </a:prstGeom>
        </p:spPr>
        <p:txBody>
          <a:bodyPr vert="horz" lIns="88313" tIns="44156" rIns="88313" bIns="44156" rtlCol="0"/>
          <a:lstStyle>
            <a:lvl1pPr algn="r">
              <a:defRPr sz="1200"/>
            </a:lvl1pPr>
          </a:lstStyle>
          <a:p>
            <a:fld id="{CEE972CA-4D0C-4797-A35C-B836CC69B1CF}" type="datetimeFigureOut">
              <a:rPr lang="en-AU" smtClean="0"/>
              <a:t>8/04/2019</a:t>
            </a:fld>
            <a:endParaRPr lang="en-AU"/>
          </a:p>
        </p:txBody>
      </p:sp>
      <p:sp>
        <p:nvSpPr>
          <p:cNvPr id="4" name="Footer Placeholder 3">
            <a:extLst>
              <a:ext uri="{FF2B5EF4-FFF2-40B4-BE49-F238E27FC236}">
                <a16:creationId xmlns:a16="http://schemas.microsoft.com/office/drawing/2014/main" id="{CC49921E-88CD-4763-8448-56221AAA5AAC}"/>
              </a:ext>
            </a:extLst>
          </p:cNvPr>
          <p:cNvSpPr>
            <a:spLocks noGrp="1"/>
          </p:cNvSpPr>
          <p:nvPr>
            <p:ph type="ftr" sz="quarter" idx="2"/>
          </p:nvPr>
        </p:nvSpPr>
        <p:spPr>
          <a:xfrm>
            <a:off x="1" y="9432338"/>
            <a:ext cx="2945955" cy="497475"/>
          </a:xfrm>
          <a:prstGeom prst="rect">
            <a:avLst/>
          </a:prstGeom>
        </p:spPr>
        <p:txBody>
          <a:bodyPr vert="horz" lIns="88313" tIns="44156" rIns="88313" bIns="44156"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649B32B9-150B-4D66-BB75-EEED0AFB2F8C}"/>
              </a:ext>
            </a:extLst>
          </p:cNvPr>
          <p:cNvSpPr>
            <a:spLocks noGrp="1"/>
          </p:cNvSpPr>
          <p:nvPr>
            <p:ph type="sldNum" sz="quarter" idx="3"/>
          </p:nvPr>
        </p:nvSpPr>
        <p:spPr>
          <a:xfrm>
            <a:off x="3850246" y="9432338"/>
            <a:ext cx="2945955" cy="497475"/>
          </a:xfrm>
          <a:prstGeom prst="rect">
            <a:avLst/>
          </a:prstGeom>
        </p:spPr>
        <p:txBody>
          <a:bodyPr vert="horz" lIns="88313" tIns="44156" rIns="88313" bIns="44156" rtlCol="0" anchor="b"/>
          <a:lstStyle>
            <a:lvl1pPr algn="r">
              <a:defRPr sz="1200"/>
            </a:lvl1pPr>
          </a:lstStyle>
          <a:p>
            <a:fld id="{F905FAB1-2C99-42CB-8EB3-4BEA2C5A86BE}" type="slidenum">
              <a:rPr lang="en-AU" smtClean="0"/>
              <a:t>‹#›</a:t>
            </a:fld>
            <a:endParaRPr lang="en-AU"/>
          </a:p>
        </p:txBody>
      </p:sp>
    </p:spTree>
    <p:extLst>
      <p:ext uri="{BB962C8B-B14F-4D97-AF65-F5344CB8AC3E}">
        <p14:creationId xmlns:p14="http://schemas.microsoft.com/office/powerpoint/2010/main" val="23624795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215"/>
          </a:xfrm>
          <a:prstGeom prst="rect">
            <a:avLst/>
          </a:prstGeom>
        </p:spPr>
        <p:txBody>
          <a:bodyPr vert="horz" lIns="88313" tIns="44156" rIns="88313" bIns="44156" rtlCol="0"/>
          <a:lstStyle>
            <a:lvl1pPr algn="l">
              <a:defRPr sz="1200"/>
            </a:lvl1pPr>
          </a:lstStyle>
          <a:p>
            <a:endParaRPr lang="en-AU"/>
          </a:p>
        </p:txBody>
      </p:sp>
      <p:sp>
        <p:nvSpPr>
          <p:cNvPr id="3" name="Date Placeholder 2"/>
          <p:cNvSpPr>
            <a:spLocks noGrp="1"/>
          </p:cNvSpPr>
          <p:nvPr>
            <p:ph type="dt" idx="1"/>
          </p:nvPr>
        </p:nvSpPr>
        <p:spPr>
          <a:xfrm>
            <a:off x="3850445" y="1"/>
            <a:ext cx="2945659" cy="498215"/>
          </a:xfrm>
          <a:prstGeom prst="rect">
            <a:avLst/>
          </a:prstGeom>
        </p:spPr>
        <p:txBody>
          <a:bodyPr vert="horz" lIns="88313" tIns="44156" rIns="88313" bIns="44156" rtlCol="0"/>
          <a:lstStyle>
            <a:lvl1pPr algn="r">
              <a:defRPr sz="1200"/>
            </a:lvl1pPr>
          </a:lstStyle>
          <a:p>
            <a:fld id="{47B26C91-361A-4ACA-8F9A-B8D56653B894}" type="datetimeFigureOut">
              <a:rPr lang="en-AU" smtClean="0"/>
              <a:t>8/04/2019</a:t>
            </a:fld>
            <a:endParaRPr lang="en-AU"/>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88313" tIns="44156" rIns="88313" bIns="44156" rtlCol="0" anchor="ctr"/>
          <a:lstStyle/>
          <a:p>
            <a:endParaRPr lang="en-AU"/>
          </a:p>
        </p:txBody>
      </p:sp>
      <p:sp>
        <p:nvSpPr>
          <p:cNvPr id="5" name="Notes Placeholder 4"/>
          <p:cNvSpPr>
            <a:spLocks noGrp="1"/>
          </p:cNvSpPr>
          <p:nvPr>
            <p:ph type="body" sz="quarter" idx="3"/>
          </p:nvPr>
        </p:nvSpPr>
        <p:spPr>
          <a:xfrm>
            <a:off x="679768" y="4778724"/>
            <a:ext cx="5438140" cy="3909864"/>
          </a:xfrm>
          <a:prstGeom prst="rect">
            <a:avLst/>
          </a:prstGeom>
        </p:spPr>
        <p:txBody>
          <a:bodyPr vert="horz" lIns="88313" tIns="44156" rIns="88313" bIns="4415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1603"/>
            <a:ext cx="2945659" cy="498214"/>
          </a:xfrm>
          <a:prstGeom prst="rect">
            <a:avLst/>
          </a:prstGeom>
        </p:spPr>
        <p:txBody>
          <a:bodyPr vert="horz" lIns="88313" tIns="44156" rIns="88313" bIns="44156" rtlCol="0" anchor="b"/>
          <a:lstStyle>
            <a:lvl1pPr algn="l">
              <a:defRPr sz="1200"/>
            </a:lvl1pPr>
          </a:lstStyle>
          <a:p>
            <a:endParaRPr lang="en-AU"/>
          </a:p>
        </p:txBody>
      </p:sp>
      <p:sp>
        <p:nvSpPr>
          <p:cNvPr id="7" name="Slide Number Placeholder 6"/>
          <p:cNvSpPr>
            <a:spLocks noGrp="1"/>
          </p:cNvSpPr>
          <p:nvPr>
            <p:ph type="sldNum" sz="quarter" idx="5"/>
          </p:nvPr>
        </p:nvSpPr>
        <p:spPr>
          <a:xfrm>
            <a:off x="3850445" y="9431603"/>
            <a:ext cx="2945659" cy="498214"/>
          </a:xfrm>
          <a:prstGeom prst="rect">
            <a:avLst/>
          </a:prstGeom>
        </p:spPr>
        <p:txBody>
          <a:bodyPr vert="horz" lIns="88313" tIns="44156" rIns="88313" bIns="44156" rtlCol="0" anchor="b"/>
          <a:lstStyle>
            <a:lvl1pPr algn="r">
              <a:defRPr sz="1200"/>
            </a:lvl1pPr>
          </a:lstStyle>
          <a:p>
            <a:fld id="{F60351B9-966A-4530-BA0E-10E78940EB0C}" type="slidenum">
              <a:rPr lang="en-AU" smtClean="0"/>
              <a:t>‹#›</a:t>
            </a:fld>
            <a:endParaRPr lang="en-AU"/>
          </a:p>
        </p:txBody>
      </p:sp>
    </p:spTree>
    <p:extLst>
      <p:ext uri="{BB962C8B-B14F-4D97-AF65-F5344CB8AC3E}">
        <p14:creationId xmlns:p14="http://schemas.microsoft.com/office/powerpoint/2010/main" val="11168089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back to CSIA’s Best Practice and Benchmarks webinar series. In this module…….Module 5,  we will be discussing Service and Support and Information Systems Management including Cybersecurity </a:t>
            </a:r>
          </a:p>
        </p:txBody>
      </p:sp>
      <p:sp>
        <p:nvSpPr>
          <p:cNvPr id="4" name="Slide Number Placeholder 3"/>
          <p:cNvSpPr>
            <a:spLocks noGrp="1"/>
          </p:cNvSpPr>
          <p:nvPr>
            <p:ph type="sldNum" sz="quarter" idx="10"/>
          </p:nvPr>
        </p:nvSpPr>
        <p:spPr/>
        <p:txBody>
          <a:bodyPr/>
          <a:lstStyle/>
          <a:p>
            <a:fld id="{F60351B9-966A-4530-BA0E-10E78940EB0C}" type="slidenum">
              <a:rPr lang="en-AU" smtClean="0"/>
              <a:t>1</a:t>
            </a:fld>
            <a:endParaRPr lang="en-AU"/>
          </a:p>
        </p:txBody>
      </p:sp>
    </p:spTree>
    <p:extLst>
      <p:ext uri="{BB962C8B-B14F-4D97-AF65-F5344CB8AC3E}">
        <p14:creationId xmlns:p14="http://schemas.microsoft.com/office/powerpoint/2010/main" val="839637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threats to systems are constantly changing and an effective review process needs to be in place to ensure these threats are covered. A documented approach to manage the threats is required.</a:t>
            </a:r>
          </a:p>
        </p:txBody>
      </p:sp>
      <p:sp>
        <p:nvSpPr>
          <p:cNvPr id="4" name="Slide Number Placeholder 3"/>
          <p:cNvSpPr>
            <a:spLocks noGrp="1"/>
          </p:cNvSpPr>
          <p:nvPr>
            <p:ph type="sldNum" sz="quarter" idx="10"/>
          </p:nvPr>
        </p:nvSpPr>
        <p:spPr/>
        <p:txBody>
          <a:bodyPr/>
          <a:lstStyle/>
          <a:p>
            <a:fld id="{F60351B9-966A-4530-BA0E-10E78940EB0C}" type="slidenum">
              <a:rPr lang="en-AU" smtClean="0"/>
              <a:t>10</a:t>
            </a:fld>
            <a:endParaRPr lang="en-AU"/>
          </a:p>
        </p:txBody>
      </p:sp>
    </p:spTree>
    <p:extLst>
      <p:ext uri="{BB962C8B-B14F-4D97-AF65-F5344CB8AC3E}">
        <p14:creationId xmlns:p14="http://schemas.microsoft.com/office/powerpoint/2010/main" val="378586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3128">
              <a:defRPr/>
            </a:pPr>
            <a:r>
              <a:rPr lang="en-AU" dirty="0"/>
              <a:t>Well that’s all for this final webinar in the series and I hope it has been a good introduction to the CSIA’s best practices and bench marks standard version 5</a:t>
            </a:r>
          </a:p>
          <a:p>
            <a:endParaRPr lang="en-AU" dirty="0"/>
          </a:p>
          <a:p>
            <a:r>
              <a:rPr lang="en-AU" dirty="0"/>
              <a:t>Again if you have any suggestions to improve these webinars please feel free to drop me a line</a:t>
            </a:r>
          </a:p>
          <a:p>
            <a:endParaRPr lang="en-AU" dirty="0"/>
          </a:p>
          <a:p>
            <a:r>
              <a:rPr lang="en-AU" dirty="0"/>
              <a:t>Thanks for listening and I hope you to see you at either the workshop before the next executive conference or at the conference itself.</a:t>
            </a:r>
          </a:p>
          <a:p>
            <a:endParaRPr lang="en-AU" dirty="0"/>
          </a:p>
          <a:p>
            <a:r>
              <a:rPr lang="en-AU" dirty="0"/>
              <a:t>Thanks and have a great day! </a:t>
            </a:r>
          </a:p>
        </p:txBody>
      </p:sp>
      <p:sp>
        <p:nvSpPr>
          <p:cNvPr id="4" name="Slide Number Placeholder 3"/>
          <p:cNvSpPr>
            <a:spLocks noGrp="1"/>
          </p:cNvSpPr>
          <p:nvPr>
            <p:ph type="sldNum" sz="quarter" idx="10"/>
          </p:nvPr>
        </p:nvSpPr>
        <p:spPr/>
        <p:txBody>
          <a:bodyPr/>
          <a:lstStyle/>
          <a:p>
            <a:fld id="{F60351B9-966A-4530-BA0E-10E78940EB0C}" type="slidenum">
              <a:rPr lang="en-AU" smtClean="0"/>
              <a:t>11</a:t>
            </a:fld>
            <a:endParaRPr lang="en-AU"/>
          </a:p>
        </p:txBody>
      </p:sp>
    </p:spTree>
    <p:extLst>
      <p:ext uri="{BB962C8B-B14F-4D97-AF65-F5344CB8AC3E}">
        <p14:creationId xmlns:p14="http://schemas.microsoft.com/office/powerpoint/2010/main" val="288016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 – I’m Tom Sulda one of the CSIA’s certified global best practice and benchmark auditors</a:t>
            </a:r>
          </a:p>
        </p:txBody>
      </p:sp>
      <p:sp>
        <p:nvSpPr>
          <p:cNvPr id="4" name="Slide Number Placeholder 3"/>
          <p:cNvSpPr>
            <a:spLocks noGrp="1"/>
          </p:cNvSpPr>
          <p:nvPr>
            <p:ph type="sldNum" sz="quarter" idx="10"/>
          </p:nvPr>
        </p:nvSpPr>
        <p:spPr/>
        <p:txBody>
          <a:bodyPr/>
          <a:lstStyle/>
          <a:p>
            <a:fld id="{F60351B9-966A-4530-BA0E-10E78940EB0C}" type="slidenum">
              <a:rPr lang="en-AU" smtClean="0"/>
              <a:t>2</a:t>
            </a:fld>
            <a:endParaRPr lang="en-AU"/>
          </a:p>
        </p:txBody>
      </p:sp>
    </p:spTree>
    <p:extLst>
      <p:ext uri="{BB962C8B-B14F-4D97-AF65-F5344CB8AC3E}">
        <p14:creationId xmlns:p14="http://schemas.microsoft.com/office/powerpoint/2010/main" val="243317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section will focus solely on service and support type activities that the integrator may engage in. Ongoing service and support is a key value adding activity that all integrators should take the opportunity to provide as an additional revenue stream. Service and support is an activity that regularly provides revenue at a higher margin than projects alone and at a much lower level of risk.</a:t>
            </a:r>
          </a:p>
        </p:txBody>
      </p:sp>
      <p:sp>
        <p:nvSpPr>
          <p:cNvPr id="4" name="Slide Number Placeholder 3"/>
          <p:cNvSpPr>
            <a:spLocks noGrp="1"/>
          </p:cNvSpPr>
          <p:nvPr>
            <p:ph type="sldNum" sz="quarter" idx="10"/>
          </p:nvPr>
        </p:nvSpPr>
        <p:spPr/>
        <p:txBody>
          <a:bodyPr/>
          <a:lstStyle/>
          <a:p>
            <a:fld id="{F60351B9-966A-4530-BA0E-10E78940EB0C}" type="slidenum">
              <a:rPr lang="en-AU" smtClean="0"/>
              <a:t>3</a:t>
            </a:fld>
            <a:endParaRPr lang="en-AU"/>
          </a:p>
        </p:txBody>
      </p:sp>
    </p:spTree>
    <p:extLst>
      <p:ext uri="{BB962C8B-B14F-4D97-AF65-F5344CB8AC3E}">
        <p14:creationId xmlns:p14="http://schemas.microsoft.com/office/powerpoint/2010/main" val="169950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Having the proper infrastructure to secure an integrator’s data, systems, and their clients’ data and systems is crucial to protecting the company’s reputation and financial standing. The systems must be sized for the integrator’s business and have appropriate controls for the access and management of these systems. Regardless of the size of the integrator, the system in place must protect the data and privacy of the integrator themselves, its employees, as well as the clients that they serve. In addition, these systems should also ensure that their business continuity in event of a cybersecurity incident. This section covers the best practices for an integrator in respect to information systems management, and cybersecurity practices. . Now to Section 9 .. Service and Support</a:t>
            </a:r>
          </a:p>
        </p:txBody>
      </p:sp>
      <p:sp>
        <p:nvSpPr>
          <p:cNvPr id="4" name="Slide Number Placeholder 3"/>
          <p:cNvSpPr>
            <a:spLocks noGrp="1"/>
          </p:cNvSpPr>
          <p:nvPr>
            <p:ph type="sldNum" sz="quarter" idx="10"/>
          </p:nvPr>
        </p:nvSpPr>
        <p:spPr/>
        <p:txBody>
          <a:bodyPr/>
          <a:lstStyle/>
          <a:p>
            <a:fld id="{F60351B9-966A-4530-BA0E-10E78940EB0C}" type="slidenum">
              <a:rPr lang="en-AU" smtClean="0"/>
              <a:t>4</a:t>
            </a:fld>
            <a:endParaRPr lang="en-AU"/>
          </a:p>
        </p:txBody>
      </p:sp>
    </p:spTree>
    <p:extLst>
      <p:ext uri="{BB962C8B-B14F-4D97-AF65-F5344CB8AC3E}">
        <p14:creationId xmlns:p14="http://schemas.microsoft.com/office/powerpoint/2010/main" val="3352335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Whilst a service and support function is a great way to value add to your clients and provide you with an additional revenue stream its introduction into your business will require a solid process to underpin its success. The minimum requirements that you should have in place by way of a methodology are shown on the very busy slide in front of you. Whilst there are many aspects you should be able to use the bullet points as a checklist when you first sit down and plan the way you are going to operate. Given that you are most likely going to start slowly with one customer then two and so on – make sure you continue to review and mature your process along the way until you come to a point where the way you operate is bedded down with your service and support staff and where your customers are satisfied with the service you are providing. </a:t>
            </a:r>
          </a:p>
          <a:p>
            <a:endParaRPr lang="en-AU" dirty="0"/>
          </a:p>
          <a:p>
            <a:r>
              <a:rPr lang="en-AU" dirty="0"/>
              <a:t>If you already provide this as a service, the slide is a good checklist to see if your current processes have any gaps that need to be addressed to improve or to prepare for certification. </a:t>
            </a:r>
          </a:p>
        </p:txBody>
      </p:sp>
      <p:sp>
        <p:nvSpPr>
          <p:cNvPr id="4" name="Slide Number Placeholder 3"/>
          <p:cNvSpPr>
            <a:spLocks noGrp="1"/>
          </p:cNvSpPr>
          <p:nvPr>
            <p:ph type="sldNum" sz="quarter" idx="10"/>
          </p:nvPr>
        </p:nvSpPr>
        <p:spPr/>
        <p:txBody>
          <a:bodyPr/>
          <a:lstStyle/>
          <a:p>
            <a:fld id="{F60351B9-966A-4530-BA0E-10E78940EB0C}" type="slidenum">
              <a:rPr lang="en-AU" smtClean="0"/>
              <a:t>5</a:t>
            </a:fld>
            <a:endParaRPr lang="en-AU"/>
          </a:p>
        </p:txBody>
      </p:sp>
    </p:spTree>
    <p:extLst>
      <p:ext uri="{BB962C8B-B14F-4D97-AF65-F5344CB8AC3E}">
        <p14:creationId xmlns:p14="http://schemas.microsoft.com/office/powerpoint/2010/main" val="487567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 of all it’s a good idea to have in your terms and conditions or in a proposal what constitutes warranty work and what does not. The period of warranty needs to be clear do the trigger or triggers for the beginning of a warranty period. Many a time the sign off of practical completion defines day one of a pre-defined warranty period. </a:t>
            </a:r>
          </a:p>
          <a:p>
            <a:endParaRPr lang="en-AU" dirty="0"/>
          </a:p>
          <a:p>
            <a:r>
              <a:rPr lang="en-AU" dirty="0"/>
              <a:t>As mentioned in previous modules good configuration management will record the baselined solution that warranty refers to and therefore when warranty work is requested by a client, your employees can determined if the solution you delivered has been altered off baseline and therefore making warranty inapplicable. Anything that your people work on that is not part of warranty is considered to be a billable service request. </a:t>
            </a:r>
          </a:p>
          <a:p>
            <a:endParaRPr lang="en-AU" dirty="0"/>
          </a:p>
          <a:p>
            <a:r>
              <a:rPr lang="en-AU" dirty="0"/>
              <a:t>The way in which you delineate warranty work needs to be clear from both an employee and customer point of view.  You should also record warranty on a separate GL code since if it is trending upwards it may indicate problems in your quality assurance or control processes. </a:t>
            </a:r>
          </a:p>
        </p:txBody>
      </p:sp>
      <p:sp>
        <p:nvSpPr>
          <p:cNvPr id="4" name="Slide Number Placeholder 3"/>
          <p:cNvSpPr>
            <a:spLocks noGrp="1"/>
          </p:cNvSpPr>
          <p:nvPr>
            <p:ph type="sldNum" sz="quarter" idx="10"/>
          </p:nvPr>
        </p:nvSpPr>
        <p:spPr/>
        <p:txBody>
          <a:bodyPr/>
          <a:lstStyle/>
          <a:p>
            <a:fld id="{F60351B9-966A-4530-BA0E-10E78940EB0C}" type="slidenum">
              <a:rPr lang="en-AU" smtClean="0"/>
              <a:t>6</a:t>
            </a:fld>
            <a:endParaRPr lang="en-AU"/>
          </a:p>
        </p:txBody>
      </p:sp>
    </p:spTree>
    <p:extLst>
      <p:ext uri="{BB962C8B-B14F-4D97-AF65-F5344CB8AC3E}">
        <p14:creationId xmlns:p14="http://schemas.microsoft.com/office/powerpoint/2010/main" val="1155211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All companies regardless of whether they are Sis or not should have a policy for the use of its computer and information systems. Again templates are widely available with a search on the internet. Given the potential misuse of computer equipment and access to confidential documentation it’s a must that the policy is understood and signed off by new employees and annually at for example an annual performance review meeting.  The contents of the policy as a minimum should cover off on the bullet points on the slide. When you are audited I would expect to see where employees have signed off on this important policy area.  </a:t>
            </a:r>
          </a:p>
        </p:txBody>
      </p:sp>
      <p:sp>
        <p:nvSpPr>
          <p:cNvPr id="4" name="Slide Number Placeholder 3"/>
          <p:cNvSpPr>
            <a:spLocks noGrp="1"/>
          </p:cNvSpPr>
          <p:nvPr>
            <p:ph type="sldNum" sz="quarter" idx="10"/>
          </p:nvPr>
        </p:nvSpPr>
        <p:spPr/>
        <p:txBody>
          <a:bodyPr/>
          <a:lstStyle/>
          <a:p>
            <a:fld id="{F60351B9-966A-4530-BA0E-10E78940EB0C}" type="slidenum">
              <a:rPr lang="en-AU" smtClean="0"/>
              <a:t>7</a:t>
            </a:fld>
            <a:endParaRPr lang="en-AU"/>
          </a:p>
        </p:txBody>
      </p:sp>
    </p:spTree>
    <p:extLst>
      <p:ext uri="{BB962C8B-B14F-4D97-AF65-F5344CB8AC3E}">
        <p14:creationId xmlns:p14="http://schemas.microsoft.com/office/powerpoint/2010/main" val="334119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With the advent of cloud services the overheads to manage adequate backup are now minimal. If you do use this as a service its wise for you to enquire about how and where your data is backed up and located respectively. You’ll also need to know how your data is secured from malicious attacks such as malware and corruption. Your provider may also do their own tests to ensure that they don’t lose your or any other customers and have their own back up plans so they should be able to make you aware of their own procedures. </a:t>
            </a:r>
          </a:p>
          <a:p>
            <a:endParaRPr lang="en-AU" dirty="0"/>
          </a:p>
          <a:p>
            <a:r>
              <a:rPr lang="en-AU" dirty="0"/>
              <a:t>If you do this internally – you will need to make sure that the aspects in the bullet points on the slide are covered off adequately.</a:t>
            </a:r>
          </a:p>
          <a:p>
            <a:endParaRPr lang="en-AU" dirty="0"/>
          </a:p>
          <a:p>
            <a:r>
              <a:rPr lang="en-AU" dirty="0"/>
              <a:t>Either way it needs to be documented and the system regularly checked so that when data is lost it can be recovered. This is also an important part of any disaster recovery plan.</a:t>
            </a:r>
          </a:p>
          <a:p>
            <a:endParaRPr lang="en-AU" dirty="0"/>
          </a:p>
          <a:p>
            <a:r>
              <a:rPr lang="en-AU" dirty="0"/>
              <a:t>    </a:t>
            </a:r>
          </a:p>
        </p:txBody>
      </p:sp>
      <p:sp>
        <p:nvSpPr>
          <p:cNvPr id="4" name="Slide Number Placeholder 3"/>
          <p:cNvSpPr>
            <a:spLocks noGrp="1"/>
          </p:cNvSpPr>
          <p:nvPr>
            <p:ph type="sldNum" sz="quarter" idx="10"/>
          </p:nvPr>
        </p:nvSpPr>
        <p:spPr/>
        <p:txBody>
          <a:bodyPr/>
          <a:lstStyle/>
          <a:p>
            <a:fld id="{F60351B9-966A-4530-BA0E-10E78940EB0C}" type="slidenum">
              <a:rPr lang="en-AU" smtClean="0"/>
              <a:t>8</a:t>
            </a:fld>
            <a:endParaRPr lang="en-AU"/>
          </a:p>
        </p:txBody>
      </p:sp>
    </p:spTree>
    <p:extLst>
      <p:ext uri="{BB962C8B-B14F-4D97-AF65-F5344CB8AC3E}">
        <p14:creationId xmlns:p14="http://schemas.microsoft.com/office/powerpoint/2010/main" val="1058321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section of the standard is new for version 5 as cybersecurity management is fast becoming a non negotiable business process to protect physical devices and systems, software platforms and applications and data – this relates to both your assets your customers. Cybersecurity requirements could also be integrated into a current information security management system if you already have one and if you are already certified to ISO/IEC 27001 you should be highly compliant in this area. At a minimum however, you’ll need to provide an overview on your approach to cybersecurity, a list of the assets or inventory covered including the criticality of those assets and how they are to be protected… and finally a communications plan if a cybersecurity event occurs. </a:t>
            </a:r>
          </a:p>
          <a:p>
            <a:endParaRPr lang="en-AU" dirty="0"/>
          </a:p>
          <a:p>
            <a:r>
              <a:rPr lang="en-AU" dirty="0"/>
              <a:t>Having suitably trained personnel that keep up with best practices, and a company wide attitude to upholding those best practices is essential.</a:t>
            </a:r>
          </a:p>
        </p:txBody>
      </p:sp>
      <p:sp>
        <p:nvSpPr>
          <p:cNvPr id="4" name="Slide Number Placeholder 3"/>
          <p:cNvSpPr>
            <a:spLocks noGrp="1"/>
          </p:cNvSpPr>
          <p:nvPr>
            <p:ph type="sldNum" sz="quarter" idx="10"/>
          </p:nvPr>
        </p:nvSpPr>
        <p:spPr/>
        <p:txBody>
          <a:bodyPr/>
          <a:lstStyle/>
          <a:p>
            <a:fld id="{F60351B9-966A-4530-BA0E-10E78940EB0C}" type="slidenum">
              <a:rPr lang="en-AU" smtClean="0"/>
              <a:t>9</a:t>
            </a:fld>
            <a:endParaRPr lang="en-AU"/>
          </a:p>
        </p:txBody>
      </p:sp>
    </p:spTree>
    <p:extLst>
      <p:ext uri="{BB962C8B-B14F-4D97-AF65-F5344CB8AC3E}">
        <p14:creationId xmlns:p14="http://schemas.microsoft.com/office/powerpoint/2010/main" val="624140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8F2033-2F9C-4652-A730-0940C1DEB022}"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532653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97F8F9-16D3-4F96-9BBF-6C6970601275}"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3200214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F204EA-F709-4BA7-90B6-B137D1EC3C73}"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501667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9261F7-F210-4594-A3E6-95037CD368EE}"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36037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377D90-1038-47AB-8132-C76A7D261810}"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82056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4FC92C-63F5-4569-BE2F-E012794D1A92}" type="datetime1">
              <a:rPr lang="en-AU" smtClean="0"/>
              <a:t>8/04/2019</a:t>
            </a:fld>
            <a:endParaRPr lang="en-AU"/>
          </a:p>
        </p:txBody>
      </p:sp>
      <p:sp>
        <p:nvSpPr>
          <p:cNvPr id="6" name="Footer Placeholder 5"/>
          <p:cNvSpPr>
            <a:spLocks noGrp="1"/>
          </p:cNvSpPr>
          <p:nvPr>
            <p:ph type="ftr" sz="quarter" idx="11"/>
          </p:nvPr>
        </p:nvSpPr>
        <p:spPr/>
        <p:txBody>
          <a:bodyPr/>
          <a:lstStyle/>
          <a:p>
            <a:r>
              <a:rPr lang="en-AU"/>
              <a:t>Copyright Latsa Learning Services Pty Ltd Australia 2018</a:t>
            </a:r>
          </a:p>
        </p:txBody>
      </p:sp>
      <p:sp>
        <p:nvSpPr>
          <p:cNvPr id="7" name="Slide Number Placeholder 6"/>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288071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B9C258-D3E0-4319-9F3A-77775529F0D7}" type="datetime1">
              <a:rPr lang="en-AU" smtClean="0"/>
              <a:t>8/04/2019</a:t>
            </a:fld>
            <a:endParaRPr lang="en-AU"/>
          </a:p>
        </p:txBody>
      </p:sp>
      <p:sp>
        <p:nvSpPr>
          <p:cNvPr id="8" name="Footer Placeholder 7"/>
          <p:cNvSpPr>
            <a:spLocks noGrp="1"/>
          </p:cNvSpPr>
          <p:nvPr>
            <p:ph type="ftr" sz="quarter" idx="11"/>
          </p:nvPr>
        </p:nvSpPr>
        <p:spPr/>
        <p:txBody>
          <a:bodyPr/>
          <a:lstStyle/>
          <a:p>
            <a:r>
              <a:rPr lang="en-AU"/>
              <a:t>Copyright Latsa Learning Services Pty Ltd Australia 2018</a:t>
            </a:r>
          </a:p>
        </p:txBody>
      </p:sp>
      <p:sp>
        <p:nvSpPr>
          <p:cNvPr id="9" name="Slide Number Placeholder 8"/>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380291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E75F98-879B-4DD8-8E03-2729089E5419}" type="datetime1">
              <a:rPr lang="en-AU" smtClean="0"/>
              <a:t>8/04/2019</a:t>
            </a:fld>
            <a:endParaRPr lang="en-AU"/>
          </a:p>
        </p:txBody>
      </p:sp>
      <p:sp>
        <p:nvSpPr>
          <p:cNvPr id="4" name="Footer Placeholder 3"/>
          <p:cNvSpPr>
            <a:spLocks noGrp="1"/>
          </p:cNvSpPr>
          <p:nvPr>
            <p:ph type="ftr" sz="quarter" idx="11"/>
          </p:nvPr>
        </p:nvSpPr>
        <p:spPr/>
        <p:txBody>
          <a:bodyPr/>
          <a:lstStyle/>
          <a:p>
            <a:r>
              <a:rPr lang="en-AU"/>
              <a:t>Copyright Latsa Learning Services Pty Ltd Australia 2018</a:t>
            </a:r>
          </a:p>
        </p:txBody>
      </p:sp>
      <p:sp>
        <p:nvSpPr>
          <p:cNvPr id="5" name="Slide Number Placeholder 4"/>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277281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389CF-53F3-47C2-A6D0-10951C2D9A09}" type="datetime1">
              <a:rPr lang="en-AU" smtClean="0"/>
              <a:t>8/04/2019</a:t>
            </a:fld>
            <a:endParaRPr lang="en-AU"/>
          </a:p>
        </p:txBody>
      </p:sp>
      <p:sp>
        <p:nvSpPr>
          <p:cNvPr id="3" name="Footer Placeholder 2"/>
          <p:cNvSpPr>
            <a:spLocks noGrp="1"/>
          </p:cNvSpPr>
          <p:nvPr>
            <p:ph type="ftr" sz="quarter" idx="11"/>
          </p:nvPr>
        </p:nvSpPr>
        <p:spPr/>
        <p:txBody>
          <a:bodyPr/>
          <a:lstStyle/>
          <a:p>
            <a:r>
              <a:rPr lang="en-AU"/>
              <a:t>Copyright Latsa Learning Services Pty Ltd Australia 2018</a:t>
            </a:r>
          </a:p>
        </p:txBody>
      </p:sp>
      <p:sp>
        <p:nvSpPr>
          <p:cNvPr id="4" name="Slide Number Placeholder 3"/>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1541278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A75BC4-E828-46D1-818D-375718F351DC}" type="datetime1">
              <a:rPr lang="en-AU" smtClean="0"/>
              <a:t>8/04/2019</a:t>
            </a:fld>
            <a:endParaRPr lang="en-AU"/>
          </a:p>
        </p:txBody>
      </p:sp>
      <p:sp>
        <p:nvSpPr>
          <p:cNvPr id="6" name="Footer Placeholder 5"/>
          <p:cNvSpPr>
            <a:spLocks noGrp="1"/>
          </p:cNvSpPr>
          <p:nvPr>
            <p:ph type="ftr" sz="quarter" idx="11"/>
          </p:nvPr>
        </p:nvSpPr>
        <p:spPr/>
        <p:txBody>
          <a:bodyPr/>
          <a:lstStyle/>
          <a:p>
            <a:r>
              <a:rPr lang="en-AU"/>
              <a:t>Copyright Latsa Learning Services Pty Ltd Australia 2018</a:t>
            </a:r>
          </a:p>
        </p:txBody>
      </p:sp>
      <p:sp>
        <p:nvSpPr>
          <p:cNvPr id="7" name="Slide Number Placeholder 6"/>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2684811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0BAB12-FE96-40DB-84F2-0A7A89B84DB7}" type="datetime1">
              <a:rPr lang="en-AU" smtClean="0"/>
              <a:t>8/04/2019</a:t>
            </a:fld>
            <a:endParaRPr lang="en-AU"/>
          </a:p>
        </p:txBody>
      </p:sp>
      <p:sp>
        <p:nvSpPr>
          <p:cNvPr id="6" name="Footer Placeholder 5"/>
          <p:cNvSpPr>
            <a:spLocks noGrp="1"/>
          </p:cNvSpPr>
          <p:nvPr>
            <p:ph type="ftr" sz="quarter" idx="11"/>
          </p:nvPr>
        </p:nvSpPr>
        <p:spPr/>
        <p:txBody>
          <a:bodyPr/>
          <a:lstStyle/>
          <a:p>
            <a:r>
              <a:rPr lang="en-AU"/>
              <a:t>Copyright Latsa Learning Services Pty Ltd Australia 2018</a:t>
            </a:r>
          </a:p>
        </p:txBody>
      </p:sp>
      <p:sp>
        <p:nvSpPr>
          <p:cNvPr id="7" name="Slide Number Placeholder 6"/>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423772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83B1C-FBF5-42A5-B962-7ABDF2EB2D21}" type="datetime1">
              <a:rPr lang="en-AU" smtClean="0"/>
              <a:t>8/04/2019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Copyright Latsa Learning Services Pty Ltd Australia 2018</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6199F-1F1F-43D1-A222-2E9FE502CBFB}" type="slidenum">
              <a:rPr lang="en-AU" smtClean="0"/>
              <a:t>‹#›</a:t>
            </a:fld>
            <a:endParaRPr lang="en-AU"/>
          </a:p>
        </p:txBody>
      </p:sp>
    </p:spTree>
    <p:extLst>
      <p:ext uri="{BB962C8B-B14F-4D97-AF65-F5344CB8AC3E}">
        <p14:creationId xmlns:p14="http://schemas.microsoft.com/office/powerpoint/2010/main" val="39033912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mailto:tom@latsa.com.au" TargetMode="External"/><Relationship Id="rId5" Type="http://schemas.openxmlformats.org/officeDocument/2006/relationships/image" Target="../media/image1.pn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8BA58E6-BB37-440D-A308-C36D932CA721}"/>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472138" y="2505614"/>
            <a:ext cx="11247721" cy="2387600"/>
          </a:xfrm>
        </p:spPr>
        <p:txBody>
          <a:bodyPr>
            <a:normAutofit fontScale="90000"/>
          </a:bodyPr>
          <a:lstStyle/>
          <a:p>
            <a:r>
              <a:rPr lang="en-AU" dirty="0">
                <a:latin typeface="Open sans"/>
              </a:rPr>
              <a:t>CSIA BP&amp;B Webinar Series</a:t>
            </a:r>
            <a:br>
              <a:rPr lang="en-AU" dirty="0">
                <a:latin typeface="Open sans"/>
              </a:rPr>
            </a:br>
            <a:r>
              <a:rPr lang="en-AU" dirty="0">
                <a:latin typeface="Open sans"/>
              </a:rPr>
              <a:t>Module 5</a:t>
            </a:r>
            <a:br>
              <a:rPr lang="en-AU" dirty="0">
                <a:latin typeface="Open sans"/>
              </a:rPr>
            </a:br>
            <a:r>
              <a:rPr lang="en-AU" dirty="0">
                <a:latin typeface="Open sans"/>
              </a:rPr>
              <a:t>Service and Support - Information Systems Management and Cybersecurity</a:t>
            </a:r>
          </a:p>
        </p:txBody>
      </p:sp>
      <p:pic>
        <p:nvPicPr>
          <p:cNvPr id="4" name="Picture 3">
            <a:extLst>
              <a:ext uri="{FF2B5EF4-FFF2-40B4-BE49-F238E27FC236}">
                <a16:creationId xmlns:a16="http://schemas.microsoft.com/office/drawing/2014/main" id="{9B5D2121-B41B-4785-9445-09FD902A0D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5" name="Audio 4">
            <a:hlinkClick r:id="" action="ppaction://media"/>
            <a:extLst>
              <a:ext uri="{FF2B5EF4-FFF2-40B4-BE49-F238E27FC236}">
                <a16:creationId xmlns:a16="http://schemas.microsoft.com/office/drawing/2014/main" id="{3BFDA313-C2F0-4EED-B5DE-45FB30BBC5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
        <p:nvSpPr>
          <p:cNvPr id="8" name="Footer Placeholder 4">
            <a:extLst>
              <a:ext uri="{FF2B5EF4-FFF2-40B4-BE49-F238E27FC236}">
                <a16:creationId xmlns:a16="http://schemas.microsoft.com/office/drawing/2014/main" id="{9C7A57B4-B890-4DAB-B431-789C0674548D}"/>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9" name="Picture 8">
            <a:extLst>
              <a:ext uri="{FF2B5EF4-FFF2-40B4-BE49-F238E27FC236}">
                <a16:creationId xmlns:a16="http://schemas.microsoft.com/office/drawing/2014/main" id="{842CA16A-3F39-45D1-A335-2DC04F6B06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3940145456"/>
      </p:ext>
    </p:extLst>
  </p:cSld>
  <p:clrMapOvr>
    <a:masterClrMapping/>
  </p:clrMapOvr>
  <mc:AlternateContent xmlns:mc="http://schemas.openxmlformats.org/markup-compatibility/2006" xmlns:p14="http://schemas.microsoft.com/office/powerpoint/2010/main">
    <mc:Choice Requires="p14">
      <p:transition spd="slow" p14:dur="2000" advTm="18493"/>
    </mc:Choice>
    <mc:Fallback xmlns="">
      <p:transition spd="slow" advTm="1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134418"/>
            <a:ext cx="12166326" cy="1148080"/>
          </a:xfrm>
        </p:spPr>
        <p:txBody>
          <a:bodyPr anchor="ctr" anchorCtr="0">
            <a:normAutofit/>
          </a:bodyPr>
          <a:lstStyle/>
          <a:p>
            <a:r>
              <a:rPr lang="en-AU" sz="3600" dirty="0">
                <a:latin typeface="Open sans"/>
              </a:rPr>
              <a:t> </a:t>
            </a:r>
            <a:r>
              <a:rPr lang="en-AU" sz="2800" dirty="0">
                <a:latin typeface="Open sans"/>
              </a:rPr>
              <a:t>Section 10 – Information Systems </a:t>
            </a:r>
            <a:br>
              <a:rPr lang="en-AU" sz="2800" dirty="0">
                <a:latin typeface="Open sans"/>
              </a:rPr>
            </a:br>
            <a:r>
              <a:rPr lang="en-AU" sz="2800" dirty="0">
                <a:latin typeface="Open sans"/>
              </a:rPr>
              <a:t>Management and Cybersecurity</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203548" y="1830640"/>
            <a:ext cx="11810578" cy="2862322"/>
          </a:xfrm>
          <a:prstGeom prst="rect">
            <a:avLst/>
          </a:prstGeom>
          <a:noFill/>
        </p:spPr>
        <p:txBody>
          <a:bodyPr wrap="square" rtlCol="0">
            <a:spAutoFit/>
          </a:bodyPr>
          <a:lstStyle/>
          <a:p>
            <a:r>
              <a:rPr lang="en-AU" b="1" dirty="0"/>
              <a:t>10.2.4 Does the integrator have a documented practice of continually reviewing risks to its systems? Does the integrator have a policy on patch management and malware/virus protection? Does the integrator have a policy on patch management specifically for operating systems and other applications?</a:t>
            </a:r>
          </a:p>
          <a:p>
            <a:endParaRPr lang="en-AU" dirty="0"/>
          </a:p>
          <a:p>
            <a:r>
              <a:rPr lang="en-AU" dirty="0"/>
              <a:t>• The integrator must ensure that all computers including Virtual Machines have malware/virus protection installed and current. </a:t>
            </a:r>
          </a:p>
          <a:p>
            <a:r>
              <a:rPr lang="en-AU" dirty="0"/>
              <a:t>• The integrator should consider the approach to connecting non-owned client assets, including Virtual Machines, to their network for development. The policy should define the rules and procedures prior to the connection. </a:t>
            </a:r>
          </a:p>
          <a:p>
            <a:r>
              <a:rPr lang="en-AU" dirty="0"/>
              <a:t>• The integrator must have a policy on patch management for applications and operating systems to maintain the latest protection to new threats and newly discovered security issues.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01" y="1234567"/>
            <a:ext cx="486955" cy="417390"/>
          </a:xfrm>
          <a:prstGeom prst="rect">
            <a:avLst/>
          </a:prstGeom>
        </p:spPr>
      </p:pic>
      <p:pic>
        <p:nvPicPr>
          <p:cNvPr id="4" name="Audio 3">
            <a:hlinkClick r:id="" action="ppaction://media"/>
            <a:extLst>
              <a:ext uri="{FF2B5EF4-FFF2-40B4-BE49-F238E27FC236}">
                <a16:creationId xmlns:a16="http://schemas.microsoft.com/office/drawing/2014/main" id="{5C3005CC-1336-4F53-A25A-4C9BEEAEF3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DA3AE0EE-B156-4144-9270-F19E02101438}"/>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29881E44-8C43-4047-912B-F209BDE01C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322781426"/>
      </p:ext>
    </p:extLst>
  </p:cSld>
  <p:clrMapOvr>
    <a:masterClrMapping/>
  </p:clrMapOvr>
  <mc:AlternateContent xmlns:mc="http://schemas.openxmlformats.org/markup-compatibility/2006" xmlns:p14="http://schemas.microsoft.com/office/powerpoint/2010/main">
    <mc:Choice Requires="p14">
      <p:transition spd="slow" p14:dur="2000" advTm="86101"/>
    </mc:Choice>
    <mc:Fallback xmlns="">
      <p:transition spd="slow" advTm="8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345740" y="2356837"/>
            <a:ext cx="12166326" cy="1148080"/>
          </a:xfrm>
        </p:spPr>
        <p:txBody>
          <a:bodyPr anchor="ctr" anchorCtr="0">
            <a:normAutofit fontScale="90000"/>
          </a:bodyPr>
          <a:lstStyle/>
          <a:p>
            <a:r>
              <a:rPr lang="en-AU" sz="3600" dirty="0">
                <a:latin typeface="Open sans"/>
              </a:rPr>
              <a:t/>
            </a:r>
            <a:br>
              <a:rPr lang="en-AU" sz="3600" dirty="0">
                <a:latin typeface="Open sans"/>
              </a:rPr>
            </a:br>
            <a:r>
              <a:rPr lang="en-AU" sz="3600" dirty="0">
                <a:latin typeface="Open sans"/>
              </a:rPr>
              <a:t/>
            </a:r>
            <a:br>
              <a:rPr lang="en-AU" sz="3600" dirty="0">
                <a:latin typeface="Open sans"/>
              </a:rPr>
            </a:br>
            <a:r>
              <a:rPr lang="en-AU" sz="3600" dirty="0">
                <a:latin typeface="Open sans"/>
              </a:rPr>
              <a:t>Improvement Suggestions?</a:t>
            </a:r>
            <a:br>
              <a:rPr lang="en-AU" sz="3600" dirty="0">
                <a:latin typeface="Open sans"/>
              </a:rPr>
            </a:br>
            <a:r>
              <a:rPr lang="en-AU" sz="3600" dirty="0">
                <a:latin typeface="Open sans"/>
              </a:rPr>
              <a:t>Contact </a:t>
            </a:r>
            <a:r>
              <a:rPr lang="en-AU" sz="3600" dirty="0">
                <a:latin typeface="Open sans"/>
                <a:hlinkClick r:id="rId6"/>
              </a:rPr>
              <a:t>tom@latsa.com.au</a:t>
            </a:r>
            <a:r>
              <a:rPr lang="en-AU" sz="3600" dirty="0">
                <a:latin typeface="Open sans"/>
              </a:rPr>
              <a:t/>
            </a:r>
            <a:br>
              <a:rPr lang="en-AU" sz="3600" dirty="0">
                <a:latin typeface="Open sans"/>
              </a:rPr>
            </a:br>
            <a:r>
              <a:rPr lang="en-AU" sz="3600" dirty="0">
                <a:latin typeface="Open sans"/>
              </a:rPr>
              <a:t/>
            </a:r>
            <a:br>
              <a:rPr lang="en-AU" sz="3600" dirty="0">
                <a:latin typeface="Open sans"/>
              </a:rPr>
            </a:br>
            <a:r>
              <a:rPr lang="en-AU" sz="3600" dirty="0">
                <a:latin typeface="Open sans"/>
              </a:rPr>
              <a:t>Thanks for listening in….</a:t>
            </a:r>
            <a:br>
              <a:rPr lang="en-AU" sz="3600" dirty="0">
                <a:latin typeface="Open sans"/>
              </a:rPr>
            </a:br>
            <a:r>
              <a:rPr lang="en-AU" sz="3600" dirty="0">
                <a:latin typeface="Open sans"/>
              </a:rPr>
              <a:t>Have a great day! </a:t>
            </a:r>
            <a:br>
              <a:rPr lang="en-AU" sz="3600" dirty="0">
                <a:latin typeface="Open sans"/>
              </a:rPr>
            </a:b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3" name="Audio 2">
            <a:hlinkClick r:id="" action="ppaction://media"/>
            <a:extLst>
              <a:ext uri="{FF2B5EF4-FFF2-40B4-BE49-F238E27FC236}">
                <a16:creationId xmlns:a16="http://schemas.microsoft.com/office/drawing/2014/main" id="{78AF5231-50B1-4EA5-9001-0BEF2A1E6E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9" name="Footer Placeholder 4">
            <a:extLst>
              <a:ext uri="{FF2B5EF4-FFF2-40B4-BE49-F238E27FC236}">
                <a16:creationId xmlns:a16="http://schemas.microsoft.com/office/drawing/2014/main" id="{6C01E2B2-A32F-4727-A0C7-CE32784A433F}"/>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0" name="Picture 9">
            <a:extLst>
              <a:ext uri="{FF2B5EF4-FFF2-40B4-BE49-F238E27FC236}">
                <a16:creationId xmlns:a16="http://schemas.microsoft.com/office/drawing/2014/main" id="{6C4A4116-4518-4642-8DCF-238C5F8124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2016300072"/>
      </p:ext>
    </p:extLst>
  </p:cSld>
  <p:clrMapOvr>
    <a:masterClrMapping/>
  </p:clrMapOvr>
  <mc:AlternateContent xmlns:mc="http://schemas.openxmlformats.org/markup-compatibility/2006" xmlns:p14="http://schemas.microsoft.com/office/powerpoint/2010/main">
    <mc:Choice Requires="p14">
      <p:transition spd="slow" p14:dur="2000" advTm="36117"/>
    </mc:Choice>
    <mc:Fallback xmlns="">
      <p:transition spd="slow" advTm="36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192903" y="2012589"/>
            <a:ext cx="12166326" cy="1148080"/>
          </a:xfrm>
        </p:spPr>
        <p:txBody>
          <a:bodyPr anchor="ctr" anchorCtr="0">
            <a:normAutofit fontScale="90000"/>
          </a:bodyPr>
          <a:lstStyle/>
          <a:p>
            <a:r>
              <a:rPr lang="en-AU" sz="3600" dirty="0">
                <a:latin typeface="Open sans"/>
              </a:rPr>
              <a:t> </a:t>
            </a:r>
            <a:r>
              <a:rPr lang="en-AU" sz="3600" dirty="0">
                <a:solidFill>
                  <a:srgbClr val="141F45"/>
                </a:solidFill>
                <a:latin typeface="Open sans"/>
              </a:rPr>
              <a:t>Your Presenter</a:t>
            </a:r>
            <a:r>
              <a:rPr lang="en-AU" sz="3600" dirty="0">
                <a:latin typeface="Open sans"/>
              </a:rPr>
              <a:t/>
            </a:r>
            <a:br>
              <a:rPr lang="en-AU" sz="3600" dirty="0">
                <a:latin typeface="Open sans"/>
              </a:rPr>
            </a:br>
            <a:r>
              <a:rPr lang="en-AU" sz="3600" dirty="0">
                <a:latin typeface="Open sans"/>
              </a:rPr>
              <a:t/>
            </a:r>
            <a:br>
              <a:rPr lang="en-AU" sz="3600" dirty="0">
                <a:latin typeface="Open sans"/>
              </a:rPr>
            </a:br>
            <a:r>
              <a:rPr lang="en-AU" sz="3600" dirty="0">
                <a:latin typeface="Open sans"/>
              </a:rPr>
              <a:t>Tom Sulda </a:t>
            </a:r>
            <a:r>
              <a:rPr lang="en-AU" sz="1800" dirty="0">
                <a:latin typeface="Open sans"/>
              </a:rPr>
              <a:t>BEng (Hons), Grad Cert </a:t>
            </a:r>
            <a:r>
              <a:rPr lang="en-AU" sz="1800" dirty="0" err="1">
                <a:latin typeface="Open sans"/>
              </a:rPr>
              <a:t>Mgt</a:t>
            </a:r>
            <a:r>
              <a:rPr lang="en-AU" sz="1800" dirty="0">
                <a:latin typeface="Open sans"/>
              </a:rPr>
              <a:t>, Dip PM</a:t>
            </a:r>
            <a:br>
              <a:rPr lang="en-AU" sz="1800" dirty="0">
                <a:latin typeface="Open sans"/>
              </a:rPr>
            </a:br>
            <a:r>
              <a:rPr lang="en-AU" sz="1800" dirty="0">
                <a:latin typeface="Open sans"/>
              </a:rPr>
              <a:t/>
            </a:r>
            <a:br>
              <a:rPr lang="en-AU" sz="1800" dirty="0">
                <a:latin typeface="Open sans"/>
              </a:rPr>
            </a:br>
            <a:r>
              <a:rPr lang="en-AU" sz="3600" dirty="0">
                <a:latin typeface="Open sans"/>
              </a:rPr>
              <a:t>CSIA Certified BP&amp;B Auditor</a:t>
            </a:r>
            <a:br>
              <a:rPr lang="en-AU" sz="3600" dirty="0">
                <a:latin typeface="Open sans"/>
              </a:rPr>
            </a:b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5" name="Picture 4">
            <a:extLst>
              <a:ext uri="{FF2B5EF4-FFF2-40B4-BE49-F238E27FC236}">
                <a16:creationId xmlns:a16="http://schemas.microsoft.com/office/drawing/2014/main" id="{8D3BD5B6-D3B8-462E-9816-52EE464287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8735" y="3528060"/>
            <a:ext cx="1543050" cy="1905000"/>
          </a:xfrm>
          <a:prstGeom prst="rect">
            <a:avLst/>
          </a:prstGeom>
        </p:spPr>
      </p:pic>
      <p:pic>
        <p:nvPicPr>
          <p:cNvPr id="3" name="Audio 2">
            <a:hlinkClick r:id="" action="ppaction://media"/>
            <a:extLst>
              <a:ext uri="{FF2B5EF4-FFF2-40B4-BE49-F238E27FC236}">
                <a16:creationId xmlns:a16="http://schemas.microsoft.com/office/drawing/2014/main" id="{FD8467C0-B8BD-4FC0-9CD5-06141E58B0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9" name="Footer Placeholder 4">
            <a:extLst>
              <a:ext uri="{FF2B5EF4-FFF2-40B4-BE49-F238E27FC236}">
                <a16:creationId xmlns:a16="http://schemas.microsoft.com/office/drawing/2014/main" id="{1757800D-16A8-4D93-BD49-752610766BF8}"/>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0" name="Picture 9">
            <a:extLst>
              <a:ext uri="{FF2B5EF4-FFF2-40B4-BE49-F238E27FC236}">
                <a16:creationId xmlns:a16="http://schemas.microsoft.com/office/drawing/2014/main" id="{1637973E-00A6-4998-88BD-A1EFB66FCF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2027096502"/>
      </p:ext>
    </p:extLst>
  </p:cSld>
  <p:clrMapOvr>
    <a:masterClrMapping/>
  </p:clrMapOvr>
  <mc:AlternateContent xmlns:mc="http://schemas.openxmlformats.org/markup-compatibility/2006" xmlns:p14="http://schemas.microsoft.com/office/powerpoint/2010/main">
    <mc:Choice Requires="p14">
      <p:transition spd="slow" p14:dur="2000" advTm="8395"/>
    </mc:Choice>
    <mc:Fallback xmlns="">
      <p:transition spd="slow" advTm="8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212965"/>
            <a:ext cx="12166326" cy="1148080"/>
          </a:xfrm>
        </p:spPr>
        <p:txBody>
          <a:bodyPr anchor="ctr" anchorCtr="0">
            <a:normAutofit/>
          </a:bodyPr>
          <a:lstStyle/>
          <a:p>
            <a:r>
              <a:rPr lang="en-AU" sz="3600" dirty="0">
                <a:latin typeface="Open sans"/>
              </a:rPr>
              <a:t> </a:t>
            </a:r>
            <a:r>
              <a:rPr lang="en-AU" sz="3200" dirty="0">
                <a:latin typeface="Open sans"/>
              </a:rPr>
              <a:t>Today’s Presentation Covers……</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525179" y="1361045"/>
            <a:ext cx="9090212" cy="2215991"/>
          </a:xfrm>
          <a:prstGeom prst="rect">
            <a:avLst/>
          </a:prstGeom>
          <a:noFill/>
        </p:spPr>
        <p:txBody>
          <a:bodyPr wrap="square" rtlCol="0">
            <a:spAutoFit/>
          </a:bodyPr>
          <a:lstStyle/>
          <a:p>
            <a:r>
              <a:rPr lang="en-AU" sz="2400" b="1" dirty="0">
                <a:solidFill>
                  <a:srgbClr val="141F45"/>
                </a:solidFill>
              </a:rPr>
              <a:t>Section 9 – Service and Support</a:t>
            </a:r>
          </a:p>
          <a:p>
            <a:endParaRPr lang="en-AU" dirty="0"/>
          </a:p>
          <a:p>
            <a:pPr marL="285750" indent="-285750">
              <a:buFont typeface="Arial" panose="020B0604020202020204" pitchFamily="34" charset="0"/>
              <a:buChar char="•"/>
            </a:pPr>
            <a:r>
              <a:rPr lang="en-AU" dirty="0"/>
              <a:t>Strategic Management </a:t>
            </a:r>
            <a:endParaRPr lang="en-AU" sz="2000" dirty="0"/>
          </a:p>
          <a:p>
            <a:pPr marL="285750" indent="-285750">
              <a:buFont typeface="Arial" panose="020B0604020202020204" pitchFamily="34" charset="0"/>
              <a:buChar char="•"/>
            </a:pPr>
            <a:r>
              <a:rPr lang="en-AU" dirty="0"/>
              <a:t>Organizational Structure </a:t>
            </a:r>
            <a:endParaRPr lang="en-AU" sz="2000" dirty="0"/>
          </a:p>
          <a:p>
            <a:pPr marL="285750" indent="-285750">
              <a:buFont typeface="Arial" panose="020B0604020202020204" pitchFamily="34" charset="0"/>
              <a:buChar char="•"/>
            </a:pPr>
            <a:r>
              <a:rPr lang="en-AU" dirty="0"/>
              <a:t>Methodology </a:t>
            </a:r>
            <a:endParaRPr lang="en-AU" sz="2000" dirty="0"/>
          </a:p>
          <a:p>
            <a:pPr marL="285750" indent="-285750">
              <a:buFont typeface="Arial" panose="020B0604020202020204" pitchFamily="34" charset="0"/>
              <a:buChar char="•"/>
            </a:pPr>
            <a:r>
              <a:rPr lang="en-AU" dirty="0"/>
              <a:t>Service Management </a:t>
            </a:r>
            <a:endParaRPr lang="en-AU" sz="2000" dirty="0"/>
          </a:p>
          <a:p>
            <a:pPr lvl="1"/>
            <a:endParaRPr lang="en-AU" sz="2400" dirty="0"/>
          </a:p>
        </p:txBody>
      </p:sp>
      <p:pic>
        <p:nvPicPr>
          <p:cNvPr id="4" name="Audio 3">
            <a:hlinkClick r:id="" action="ppaction://media"/>
            <a:extLst>
              <a:ext uri="{FF2B5EF4-FFF2-40B4-BE49-F238E27FC236}">
                <a16:creationId xmlns:a16="http://schemas.microsoft.com/office/drawing/2014/main" id="{DA33CA00-D8E2-478A-8F08-AA93189F09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
        <p:nvSpPr>
          <p:cNvPr id="9" name="Footer Placeholder 4">
            <a:extLst>
              <a:ext uri="{FF2B5EF4-FFF2-40B4-BE49-F238E27FC236}">
                <a16:creationId xmlns:a16="http://schemas.microsoft.com/office/drawing/2014/main" id="{B2544018-CBFC-4FEC-88AD-AEFB1BC34F50}"/>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0" name="Picture 9">
            <a:extLst>
              <a:ext uri="{FF2B5EF4-FFF2-40B4-BE49-F238E27FC236}">
                <a16:creationId xmlns:a16="http://schemas.microsoft.com/office/drawing/2014/main" id="{ED6FCAD9-D0C5-4667-8BE9-16AE38820C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581177456"/>
      </p:ext>
    </p:extLst>
  </p:cSld>
  <p:clrMapOvr>
    <a:masterClrMapping/>
  </p:clrMapOvr>
  <mc:AlternateContent xmlns:mc="http://schemas.openxmlformats.org/markup-compatibility/2006" xmlns:p14="http://schemas.microsoft.com/office/powerpoint/2010/main">
    <mc:Choice Requires="p14">
      <p:transition spd="slow" p14:dur="2000" advTm="39998"/>
    </mc:Choice>
    <mc:Fallback xmlns="">
      <p:transition spd="slow" advTm="39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212965"/>
            <a:ext cx="12166326" cy="1148080"/>
          </a:xfrm>
        </p:spPr>
        <p:txBody>
          <a:bodyPr anchor="ctr" anchorCtr="0">
            <a:normAutofit/>
          </a:bodyPr>
          <a:lstStyle/>
          <a:p>
            <a:r>
              <a:rPr lang="en-AU" sz="3600" dirty="0">
                <a:latin typeface="Open sans"/>
              </a:rPr>
              <a:t> </a:t>
            </a:r>
            <a:r>
              <a:rPr lang="en-AU" sz="3200" dirty="0">
                <a:latin typeface="Open sans"/>
              </a:rPr>
              <a:t>Today’s Presentation Covers……</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525179" y="1361045"/>
            <a:ext cx="9090212" cy="1938992"/>
          </a:xfrm>
          <a:prstGeom prst="rect">
            <a:avLst/>
          </a:prstGeom>
          <a:noFill/>
        </p:spPr>
        <p:txBody>
          <a:bodyPr wrap="square" rtlCol="0">
            <a:spAutoFit/>
          </a:bodyPr>
          <a:lstStyle/>
          <a:p>
            <a:r>
              <a:rPr lang="en-AU" sz="2400" b="1" dirty="0">
                <a:solidFill>
                  <a:srgbClr val="141F45"/>
                </a:solidFill>
              </a:rPr>
              <a:t>Section 10 – Information Systems Management and Cybersecurity</a:t>
            </a:r>
            <a:endParaRPr lang="en-AU" sz="2400" b="1" i="1" dirty="0">
              <a:solidFill>
                <a:srgbClr val="141F45"/>
              </a:solidFill>
            </a:endParaRPr>
          </a:p>
          <a:p>
            <a:endParaRPr lang="en-AU" dirty="0"/>
          </a:p>
          <a:p>
            <a:endParaRPr lang="en-AU" dirty="0"/>
          </a:p>
          <a:p>
            <a:pPr marL="285750" indent="-285750">
              <a:buFont typeface="Arial" panose="020B0604020202020204" pitchFamily="34" charset="0"/>
              <a:buChar char="•"/>
            </a:pPr>
            <a:r>
              <a:rPr lang="en-AU" dirty="0"/>
              <a:t>Information Systems Management </a:t>
            </a:r>
            <a:endParaRPr lang="en-AU" sz="2000" dirty="0"/>
          </a:p>
          <a:p>
            <a:pPr marL="285750" indent="-285750">
              <a:buFont typeface="Arial" panose="020B0604020202020204" pitchFamily="34" charset="0"/>
              <a:buChar char="•"/>
            </a:pPr>
            <a:r>
              <a:rPr lang="en-AU" dirty="0"/>
              <a:t>Cybersecurity Management System </a:t>
            </a:r>
            <a:endParaRPr lang="en-AU" sz="2000" dirty="0"/>
          </a:p>
          <a:p>
            <a:pPr lvl="1"/>
            <a:endParaRPr lang="en-AU" sz="2400" dirty="0"/>
          </a:p>
        </p:txBody>
      </p:sp>
      <p:pic>
        <p:nvPicPr>
          <p:cNvPr id="4" name="Audio 3">
            <a:hlinkClick r:id="" action="ppaction://media"/>
            <a:extLst>
              <a:ext uri="{FF2B5EF4-FFF2-40B4-BE49-F238E27FC236}">
                <a16:creationId xmlns:a16="http://schemas.microsoft.com/office/drawing/2014/main" id="{3A067412-5399-4ACF-A808-EB708C9326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
        <p:nvSpPr>
          <p:cNvPr id="9" name="Footer Placeholder 4">
            <a:extLst>
              <a:ext uri="{FF2B5EF4-FFF2-40B4-BE49-F238E27FC236}">
                <a16:creationId xmlns:a16="http://schemas.microsoft.com/office/drawing/2014/main" id="{FEDEFB58-694E-4232-86F2-587914F14735}"/>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0" name="Picture 9">
            <a:extLst>
              <a:ext uri="{FF2B5EF4-FFF2-40B4-BE49-F238E27FC236}">
                <a16:creationId xmlns:a16="http://schemas.microsoft.com/office/drawing/2014/main" id="{CE16D2FC-1706-4FA4-9CA6-EF5B517AB5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3789398717"/>
      </p:ext>
    </p:extLst>
  </p:cSld>
  <p:clrMapOvr>
    <a:masterClrMapping/>
  </p:clrMapOvr>
  <mc:AlternateContent xmlns:mc="http://schemas.openxmlformats.org/markup-compatibility/2006" xmlns:p14="http://schemas.microsoft.com/office/powerpoint/2010/main">
    <mc:Choice Requires="p14">
      <p:transition spd="slow" p14:dur="2000" advTm="62909"/>
    </mc:Choice>
    <mc:Fallback xmlns="">
      <p:transition spd="slow" advTm="62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95113"/>
            <a:ext cx="12166326" cy="1148080"/>
          </a:xfrm>
        </p:spPr>
        <p:txBody>
          <a:bodyPr anchor="ctr" anchorCtr="0">
            <a:normAutofit/>
          </a:bodyPr>
          <a:lstStyle/>
          <a:p>
            <a:r>
              <a:rPr lang="en-AU" sz="3600" dirty="0">
                <a:latin typeface="Open sans"/>
              </a:rPr>
              <a:t> </a:t>
            </a:r>
            <a:r>
              <a:rPr lang="en-AU" sz="2800" dirty="0">
                <a:latin typeface="Open sans"/>
              </a:rPr>
              <a:t>Section 9 – Service and Support </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58119"/>
            <a:ext cx="11810578" cy="4801314"/>
          </a:xfrm>
          <a:prstGeom prst="rect">
            <a:avLst/>
          </a:prstGeom>
          <a:noFill/>
        </p:spPr>
        <p:txBody>
          <a:bodyPr wrap="square" rtlCol="0">
            <a:spAutoFit/>
          </a:bodyPr>
          <a:lstStyle/>
          <a:p>
            <a:r>
              <a:rPr lang="en-AU" b="1" dirty="0"/>
              <a:t>9.3.1 Does the integrator have a documented methodology for performing service and support work? </a:t>
            </a:r>
            <a:endParaRPr lang="en-AU" dirty="0"/>
          </a:p>
          <a:p>
            <a:r>
              <a:rPr lang="en-AU" dirty="0"/>
              <a:t>• </a:t>
            </a:r>
            <a:r>
              <a:rPr lang="en-AU" sz="1100" dirty="0"/>
              <a:t>T</a:t>
            </a:r>
            <a:r>
              <a:rPr lang="en-AU" sz="1000" dirty="0"/>
              <a:t>he integrator should have a documented service/support methodology for all different types of service and support they perform. </a:t>
            </a:r>
          </a:p>
          <a:p>
            <a:r>
              <a:rPr lang="en-AU" sz="1000" dirty="0"/>
              <a:t>• The documented methodology should include the following at a minimum: a method:</a:t>
            </a:r>
          </a:p>
          <a:p>
            <a:pPr marL="628650" lvl="1" indent="-171450">
              <a:buFont typeface="Courier New" panose="02070309020205020404" pitchFamily="49" charset="0"/>
              <a:buChar char="o"/>
            </a:pPr>
            <a:r>
              <a:rPr lang="en-AU" sz="1000" dirty="0"/>
              <a:t>to prioritize multiple requests from the same client as well as from different clients that come in during a work period. </a:t>
            </a:r>
          </a:p>
          <a:p>
            <a:pPr marL="628650" lvl="1" indent="-171450">
              <a:buFont typeface="Courier New" panose="02070309020205020404" pitchFamily="49" charset="0"/>
              <a:buChar char="o"/>
            </a:pPr>
            <a:r>
              <a:rPr lang="en-AU" sz="1000" dirty="0"/>
              <a:t>to document incoming requests and track status of resolution. </a:t>
            </a:r>
          </a:p>
          <a:p>
            <a:pPr marL="628650" lvl="1" indent="-171450">
              <a:buFont typeface="Courier New" panose="02070309020205020404" pitchFamily="49" charset="0"/>
              <a:buChar char="o"/>
            </a:pPr>
            <a:r>
              <a:rPr lang="en-AU" sz="1000" dirty="0"/>
              <a:t>by which the client will be advised of current or planned future changes to their system(s). </a:t>
            </a:r>
          </a:p>
          <a:p>
            <a:pPr marL="628650" lvl="1" indent="-171450">
              <a:buFont typeface="Courier New" panose="02070309020205020404" pitchFamily="49" charset="0"/>
              <a:buChar char="o"/>
            </a:pPr>
            <a:r>
              <a:rPr lang="en-AU" sz="1000" dirty="0"/>
              <a:t>to confirm that changes implemented will not introduce other problems into the client system(s). </a:t>
            </a:r>
          </a:p>
          <a:p>
            <a:pPr marL="628650" lvl="1" indent="-171450">
              <a:buFont typeface="Courier New" panose="02070309020205020404" pitchFamily="49" charset="0"/>
              <a:buChar char="o"/>
            </a:pPr>
            <a:r>
              <a:rPr lang="en-AU" sz="1000" dirty="0"/>
              <a:t>to record and track which changes have been implemented at a client site. For clients with multiple product installations or sites a method is needed to record which changes have been implemented for each installation. </a:t>
            </a:r>
          </a:p>
          <a:p>
            <a:pPr marL="628650" lvl="1" indent="-171450">
              <a:buFont typeface="Courier New" panose="02070309020205020404" pitchFamily="49" charset="0"/>
              <a:buChar char="o"/>
            </a:pPr>
            <a:r>
              <a:rPr lang="en-AU" sz="1000" dirty="0"/>
              <a:t>to ensure that documentation is properly updated to reflect any changes resulting from the service and support work. </a:t>
            </a:r>
          </a:p>
          <a:p>
            <a:pPr marL="628650" lvl="1" indent="-171450">
              <a:buFont typeface="Courier New" panose="02070309020205020404" pitchFamily="49" charset="0"/>
              <a:buChar char="o"/>
            </a:pPr>
            <a:r>
              <a:rPr lang="en-AU" sz="1000" dirty="0"/>
              <a:t>to ensure that prior to changes, the client is advised of the impacts on other systems or applications caused by the change, potential risks due to changes and what measures are taken to avoid the disturbance or risks. </a:t>
            </a:r>
          </a:p>
          <a:p>
            <a:pPr marL="628650" lvl="1" indent="-171450">
              <a:buFont typeface="Courier New" panose="02070309020205020404" pitchFamily="49" charset="0"/>
              <a:buChar char="o"/>
            </a:pPr>
            <a:r>
              <a:rPr lang="en-AU" sz="1000" dirty="0"/>
              <a:t>should exist to record the specifics or recording what work was completed to allow for others on the support team and the client to view in case a related call comes in (i.e., documenting (service report) </a:t>
            </a:r>
          </a:p>
          <a:p>
            <a:pPr marL="628650" lvl="1" indent="-171450">
              <a:buFont typeface="Courier New" panose="02070309020205020404" pitchFamily="49" charset="0"/>
              <a:buChar char="o"/>
            </a:pPr>
            <a:r>
              <a:rPr lang="en-AU" sz="1000" dirty="0"/>
              <a:t>should exist to track and include client acceptance of the support or service work completed. </a:t>
            </a:r>
          </a:p>
          <a:p>
            <a:r>
              <a:rPr lang="en-AU" sz="1000" dirty="0"/>
              <a:t>• The methodology should:</a:t>
            </a:r>
          </a:p>
          <a:p>
            <a:pPr marL="628650" lvl="1" indent="-171450">
              <a:buFont typeface="Courier New" panose="02070309020205020404" pitchFamily="49" charset="0"/>
              <a:buChar char="o"/>
            </a:pPr>
            <a:r>
              <a:rPr lang="en-AU" sz="1000" dirty="0"/>
              <a:t>address the necessary steps to take from service request identification through the closeout of the service request. This should include how the team member should verify and maintain the status of the CM of this client’s system. </a:t>
            </a:r>
          </a:p>
          <a:p>
            <a:pPr marL="628650" lvl="1" indent="-171450">
              <a:buFont typeface="Courier New" panose="02070309020205020404" pitchFamily="49" charset="0"/>
              <a:buChar char="o"/>
            </a:pPr>
            <a:r>
              <a:rPr lang="en-AU" sz="1000" dirty="0"/>
              <a:t>define how the client can make a request for service and support and how the integrator will respond to those requests. (i.e., phone, email, Lync message, etc.). </a:t>
            </a:r>
          </a:p>
          <a:p>
            <a:pPr marL="628650" lvl="1" indent="-171450">
              <a:buFont typeface="Courier New" panose="02070309020205020404" pitchFamily="49" charset="0"/>
              <a:buChar char="o"/>
            </a:pPr>
            <a:r>
              <a:rPr lang="en-AU" sz="1000" dirty="0"/>
              <a:t>define what client personnel have the authority to make a request for service or support. </a:t>
            </a:r>
          </a:p>
          <a:p>
            <a:pPr marL="628650" lvl="1" indent="-171450">
              <a:buFont typeface="Courier New" panose="02070309020205020404" pitchFamily="49" charset="0"/>
              <a:buChar char="o"/>
            </a:pPr>
            <a:r>
              <a:rPr lang="en-AU" sz="1000" dirty="0"/>
              <a:t>define how a service request is directed and routed within the organization. </a:t>
            </a:r>
          </a:p>
          <a:p>
            <a:pPr marL="628650" lvl="1" indent="-171450">
              <a:buFont typeface="Courier New" panose="02070309020205020404" pitchFamily="49" charset="0"/>
              <a:buChar char="o"/>
            </a:pPr>
            <a:r>
              <a:rPr lang="en-AU" sz="1000" dirty="0"/>
              <a:t>define the responsibilities for those resources who respond to service requests. </a:t>
            </a:r>
          </a:p>
          <a:p>
            <a:pPr marL="628650" lvl="1" indent="-171450">
              <a:buFont typeface="Courier New" panose="02070309020205020404" pitchFamily="49" charset="0"/>
              <a:buChar char="o"/>
            </a:pPr>
            <a:r>
              <a:rPr lang="en-AU" sz="1000" dirty="0"/>
              <a:t>define service request response timeframes and escalation requirements. It should also identify to whom issues are to be escalated to as well as timeframes for escalation. This methodology should address o </a:t>
            </a:r>
            <a:r>
              <a:rPr lang="en-AU" sz="1000" dirty="0" err="1"/>
              <a:t>o</a:t>
            </a:r>
            <a:r>
              <a:rPr lang="en-AU" sz="1000" dirty="0"/>
              <a:t> escalation to utilize vendor support personnel as well. </a:t>
            </a:r>
          </a:p>
          <a:p>
            <a:pPr marL="628650" lvl="1" indent="-171450">
              <a:buFont typeface="Courier New" panose="02070309020205020404" pitchFamily="49" charset="0"/>
              <a:buChar char="o"/>
            </a:pPr>
            <a:r>
              <a:rPr lang="en-AU" sz="1000" dirty="0"/>
              <a:t>identify any report and record requirements necessary to track service request resolution. </a:t>
            </a:r>
          </a:p>
          <a:p>
            <a:pPr marL="628650" lvl="1" indent="-171450">
              <a:buFont typeface="Courier New" panose="02070309020205020404" pitchFamily="49" charset="0"/>
              <a:buChar char="o"/>
            </a:pPr>
            <a:r>
              <a:rPr lang="en-AU" sz="1000" dirty="0"/>
              <a:t>identify the training requirements necessary to bring a new team member up to speed on the service and support tools, technologies, and service level agreement contract terms. </a:t>
            </a:r>
          </a:p>
          <a:p>
            <a:pPr marL="628650" lvl="1" indent="-171450">
              <a:buFont typeface="Courier New" panose="02070309020205020404" pitchFamily="49" charset="0"/>
              <a:buChar char="o"/>
            </a:pPr>
            <a:r>
              <a:rPr lang="en-AU" sz="1000" dirty="0"/>
              <a:t>identify the training requirements necessary to instruct client personnel in how to request service and support and how to track the status of a request. </a:t>
            </a:r>
          </a:p>
          <a:p>
            <a:pPr marL="628650" lvl="1" indent="-171450">
              <a:buFont typeface="Courier New" panose="02070309020205020404" pitchFamily="49" charset="0"/>
              <a:buChar char="o"/>
            </a:pPr>
            <a:r>
              <a:rPr lang="en-AU" sz="1000" dirty="0"/>
              <a:t>address how to close a service request, acceptance by the client and handoff to the client. </a:t>
            </a:r>
          </a:p>
          <a:p>
            <a:pPr marL="628650" lvl="1" indent="-171450">
              <a:buFont typeface="Courier New" panose="02070309020205020404" pitchFamily="49" charset="0"/>
              <a:buChar char="o"/>
            </a:pPr>
            <a:r>
              <a:rPr lang="en-AU" sz="1000" dirty="0"/>
              <a:t>methodology should include a method for recording any special requirements for a particular site (i.e., others to notify, special PPE requirements, special documentation requirements, access to the plant, etc.). </a:t>
            </a:r>
          </a:p>
          <a:p>
            <a:pPr marL="628650" lvl="1" indent="-171450">
              <a:buFont typeface="Courier New" panose="02070309020205020404" pitchFamily="49" charset="0"/>
              <a:buChar char="o"/>
            </a:pPr>
            <a:r>
              <a:rPr lang="en-AU" sz="1000" dirty="0"/>
              <a:t>identify the training requirements for the support team when a new client contract is accepted that incorporates unique situations or techniques.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pic>
        <p:nvPicPr>
          <p:cNvPr id="4" name="Audio 3">
            <a:hlinkClick r:id="" action="ppaction://media"/>
            <a:extLst>
              <a:ext uri="{FF2B5EF4-FFF2-40B4-BE49-F238E27FC236}">
                <a16:creationId xmlns:a16="http://schemas.microsoft.com/office/drawing/2014/main" id="{FA037BC7-BDC6-4638-9EC6-44872A584A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F07FB5FB-90BB-4894-9760-6D42BC5E2F94}"/>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B04F6CFF-87A8-44A2-A2F2-B456B9E8D8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3240630460"/>
      </p:ext>
    </p:extLst>
  </p:cSld>
  <p:clrMapOvr>
    <a:masterClrMapping/>
  </p:clrMapOvr>
  <mc:AlternateContent xmlns:mc="http://schemas.openxmlformats.org/markup-compatibility/2006" xmlns:p14="http://schemas.microsoft.com/office/powerpoint/2010/main">
    <mc:Choice Requires="p14">
      <p:transition spd="slow" p14:dur="2000" advTm="74021"/>
    </mc:Choice>
    <mc:Fallback xmlns="">
      <p:transition spd="slow" advTm="74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95168"/>
            <a:ext cx="12166326" cy="1148080"/>
          </a:xfrm>
        </p:spPr>
        <p:txBody>
          <a:bodyPr anchor="ctr" anchorCtr="0">
            <a:normAutofit/>
          </a:bodyPr>
          <a:lstStyle/>
          <a:p>
            <a:r>
              <a:rPr lang="en-AU" sz="3600" dirty="0">
                <a:latin typeface="Open sans"/>
              </a:rPr>
              <a:t> </a:t>
            </a:r>
            <a:r>
              <a:rPr lang="en-AU" sz="2800" dirty="0">
                <a:latin typeface="Open sans"/>
              </a:rPr>
              <a:t>Section 9 – Service and Support </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869890"/>
            <a:ext cx="11810578" cy="2031325"/>
          </a:xfrm>
          <a:prstGeom prst="rect">
            <a:avLst/>
          </a:prstGeom>
          <a:noFill/>
        </p:spPr>
        <p:txBody>
          <a:bodyPr wrap="square" rtlCol="0">
            <a:spAutoFit/>
          </a:bodyPr>
          <a:lstStyle/>
          <a:p>
            <a:r>
              <a:rPr lang="en-AU" b="1" dirty="0"/>
              <a:t>9.4.1 Has the integrator clearly identified a distinction between warranty work and billable service and support? </a:t>
            </a:r>
          </a:p>
          <a:p>
            <a:endParaRPr lang="en-AU" dirty="0"/>
          </a:p>
          <a:p>
            <a:r>
              <a:rPr lang="en-AU" dirty="0"/>
              <a:t>• The distinction between warranty work and service work must be clearly understood both internally and by the client. </a:t>
            </a:r>
          </a:p>
          <a:p>
            <a:r>
              <a:rPr lang="en-AU" dirty="0"/>
              <a:t>• The integrator needs to establish a clear guideline on how to distinguish if a request for service should fall under warranty work or be considered a billable service request. </a:t>
            </a:r>
          </a:p>
          <a:p>
            <a:r>
              <a:rPr lang="en-AU" dirty="0"/>
              <a:t>• There should be clear definition on when a clients’ warranty period begins and ends and this should be communicated to the integrator service and support group.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01" y="1147292"/>
            <a:ext cx="486955" cy="417390"/>
          </a:xfrm>
          <a:prstGeom prst="rect">
            <a:avLst/>
          </a:prstGeom>
        </p:spPr>
      </p:pic>
      <p:pic>
        <p:nvPicPr>
          <p:cNvPr id="4" name="Audio 3">
            <a:hlinkClick r:id="" action="ppaction://media"/>
            <a:extLst>
              <a:ext uri="{FF2B5EF4-FFF2-40B4-BE49-F238E27FC236}">
                <a16:creationId xmlns:a16="http://schemas.microsoft.com/office/drawing/2014/main" id="{ABC22171-E265-48D2-96AD-912127998D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83C1BD41-0AFA-4FAF-B359-EE1F8A97F9D5}"/>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A2589095-134B-470D-A6F6-3927F4895F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3748798362"/>
      </p:ext>
    </p:extLst>
  </p:cSld>
  <p:clrMapOvr>
    <a:masterClrMapping/>
  </p:clrMapOvr>
  <mc:AlternateContent xmlns:mc="http://schemas.openxmlformats.org/markup-compatibility/2006" xmlns:p14="http://schemas.microsoft.com/office/powerpoint/2010/main">
    <mc:Choice Requires="p14">
      <p:transition spd="slow" p14:dur="2000" advTm="76009"/>
    </mc:Choice>
    <mc:Fallback xmlns="">
      <p:transition spd="slow" advTm="76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113415"/>
            <a:ext cx="12166326" cy="1148080"/>
          </a:xfrm>
        </p:spPr>
        <p:txBody>
          <a:bodyPr anchor="ctr" anchorCtr="0">
            <a:normAutofit/>
          </a:bodyPr>
          <a:lstStyle/>
          <a:p>
            <a:r>
              <a:rPr lang="en-AU" sz="3600" dirty="0">
                <a:latin typeface="Open sans"/>
              </a:rPr>
              <a:t> </a:t>
            </a:r>
            <a:r>
              <a:rPr lang="en-AU" sz="2800" dirty="0">
                <a:latin typeface="Open sans"/>
              </a:rPr>
              <a:t>Section 10 – Information Systems </a:t>
            </a:r>
            <a:br>
              <a:rPr lang="en-AU" sz="2800" dirty="0">
                <a:latin typeface="Open sans"/>
              </a:rPr>
            </a:br>
            <a:r>
              <a:rPr lang="en-AU" sz="2800" dirty="0">
                <a:latin typeface="Open sans"/>
              </a:rPr>
              <a:t>Management and Cybersecurity</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203548" y="1613018"/>
            <a:ext cx="11810578" cy="4524315"/>
          </a:xfrm>
          <a:prstGeom prst="rect">
            <a:avLst/>
          </a:prstGeom>
          <a:noFill/>
        </p:spPr>
        <p:txBody>
          <a:bodyPr wrap="square" rtlCol="0">
            <a:spAutoFit/>
          </a:bodyPr>
          <a:lstStyle/>
          <a:p>
            <a:r>
              <a:rPr lang="en-AU" b="1" dirty="0"/>
              <a:t>10.1.1 Does the integrator have a policy for its computer and information systems, such as allowable software, monitoring rights, maintenance procedures, insurance coverage, and security? </a:t>
            </a:r>
          </a:p>
          <a:p>
            <a:endParaRPr lang="en-AU" dirty="0"/>
          </a:p>
          <a:p>
            <a:r>
              <a:rPr lang="en-AU" dirty="0"/>
              <a:t>• The policy should be communicated to and signed by all employees. </a:t>
            </a:r>
          </a:p>
          <a:p>
            <a:r>
              <a:rPr lang="en-AU" dirty="0"/>
              <a:t>• Employees must understand that unauthorized software copying is a violation of the integrator’s agreement with the software provider and is a felony. </a:t>
            </a:r>
          </a:p>
          <a:p>
            <a:r>
              <a:rPr lang="en-AU" dirty="0"/>
              <a:t>• The integrator should reserve the right for monitoring computers and information devices (PDAs, phones, thumb drives) if used for business if allowable in its region. </a:t>
            </a:r>
          </a:p>
          <a:p>
            <a:r>
              <a:rPr lang="en-AU" dirty="0"/>
              <a:t>• Audits should be conducted to ensure compliance. </a:t>
            </a:r>
          </a:p>
          <a:p>
            <a:r>
              <a:rPr lang="en-AU" dirty="0"/>
              <a:t>• The policy should address data security requirements for all wireless access portable or mobile devices and non-corporate devices. </a:t>
            </a:r>
          </a:p>
          <a:p>
            <a:r>
              <a:rPr lang="en-AU" dirty="0"/>
              <a:t>• The policy should address the use and confidentiality of integrator and client information. </a:t>
            </a:r>
          </a:p>
          <a:p>
            <a:r>
              <a:rPr lang="en-AU" dirty="0"/>
              <a:t>• The policy should define the rules regarding personal use of company assets. </a:t>
            </a:r>
          </a:p>
          <a:p>
            <a:r>
              <a:rPr lang="en-AU" dirty="0"/>
              <a:t>• The policy should be reviewed regularly at a minimum annually for pertinence and currency. </a:t>
            </a:r>
          </a:p>
          <a:p>
            <a:r>
              <a:rPr lang="en-AU" dirty="0"/>
              <a:t>• The policy should include password rules, their expiration, locking of computer with password requirements to prevent unauthorized use while away from your computer.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01" y="1052800"/>
            <a:ext cx="486955" cy="417390"/>
          </a:xfrm>
          <a:prstGeom prst="rect">
            <a:avLst/>
          </a:prstGeom>
        </p:spPr>
      </p:pic>
      <p:pic>
        <p:nvPicPr>
          <p:cNvPr id="4" name="Audio 3">
            <a:hlinkClick r:id="" action="ppaction://media"/>
            <a:extLst>
              <a:ext uri="{FF2B5EF4-FFF2-40B4-BE49-F238E27FC236}">
                <a16:creationId xmlns:a16="http://schemas.microsoft.com/office/drawing/2014/main" id="{3720B902-FE8B-4C2A-8EC2-AB30AC034B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9E58EAE1-9031-447C-8BE8-ABA78203C58F}"/>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9F702BEB-850C-4A42-A62B-D0169CB9B3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2474649401"/>
      </p:ext>
    </p:extLst>
  </p:cSld>
  <p:clrMapOvr>
    <a:masterClrMapping/>
  </p:clrMapOvr>
  <mc:AlternateContent xmlns:mc="http://schemas.openxmlformats.org/markup-compatibility/2006" xmlns:p14="http://schemas.microsoft.com/office/powerpoint/2010/main">
    <mc:Choice Requires="p14">
      <p:transition spd="slow" p14:dur="2000" advTm="49470"/>
    </mc:Choice>
    <mc:Fallback xmlns="">
      <p:transition spd="slow" advTm="49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60668"/>
            <a:ext cx="12166326" cy="1148080"/>
          </a:xfrm>
        </p:spPr>
        <p:txBody>
          <a:bodyPr anchor="ctr" anchorCtr="0">
            <a:normAutofit/>
          </a:bodyPr>
          <a:lstStyle/>
          <a:p>
            <a:r>
              <a:rPr lang="en-AU" sz="3600" dirty="0">
                <a:latin typeface="Open sans"/>
              </a:rPr>
              <a:t> </a:t>
            </a:r>
            <a:r>
              <a:rPr lang="en-AU" sz="2800" dirty="0">
                <a:latin typeface="Open sans"/>
              </a:rPr>
              <a:t>Section 10 – Information Systems </a:t>
            </a:r>
            <a:br>
              <a:rPr lang="en-AU" sz="2800" dirty="0">
                <a:latin typeface="Open sans"/>
              </a:rPr>
            </a:br>
            <a:r>
              <a:rPr lang="en-AU" sz="2800" dirty="0">
                <a:latin typeface="Open sans"/>
              </a:rPr>
              <a:t>Management and Cybersecurity</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203548" y="1720840"/>
            <a:ext cx="11810578" cy="3416320"/>
          </a:xfrm>
          <a:prstGeom prst="rect">
            <a:avLst/>
          </a:prstGeom>
          <a:noFill/>
        </p:spPr>
        <p:txBody>
          <a:bodyPr wrap="square" rtlCol="0">
            <a:spAutoFit/>
          </a:bodyPr>
          <a:lstStyle/>
          <a:p>
            <a:r>
              <a:rPr lang="en-AU" b="1" dirty="0"/>
              <a:t>10.1.6 Does the integrator have a system of adequate backup (every day, off-site storage, assigned person, and rotated backup media)? </a:t>
            </a:r>
          </a:p>
          <a:p>
            <a:endParaRPr lang="en-AU" dirty="0"/>
          </a:p>
          <a:p>
            <a:r>
              <a:rPr lang="en-AU" dirty="0"/>
              <a:t>• A backup system and associated procedures should be in place that prevents the loss of work data, commercial data, financial records and other business documents. </a:t>
            </a:r>
          </a:p>
          <a:p>
            <a:r>
              <a:rPr lang="en-AU" dirty="0"/>
              <a:t>• A system and procedure of archiving permanent records should be established. </a:t>
            </a:r>
          </a:p>
          <a:p>
            <a:r>
              <a:rPr lang="en-AU" dirty="0"/>
              <a:t>• Off-site storage should be designated. </a:t>
            </a:r>
          </a:p>
          <a:p>
            <a:r>
              <a:rPr lang="en-AU" dirty="0"/>
              <a:t>• A process should be in place for periodically checking backup systems for corruption and can restore selective files from the backups. </a:t>
            </a:r>
          </a:p>
          <a:p>
            <a:r>
              <a:rPr lang="en-AU" dirty="0"/>
              <a:t>• The backup should be maintained disconnected from the network when it is not being used to prevent malware from infecting the backup. </a:t>
            </a:r>
          </a:p>
          <a:p>
            <a:r>
              <a:rPr lang="en-AU" dirty="0"/>
              <a:t>• The responsibilities for the different tasks within the backup procedure should be documented and clearly defined.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01" y="1081863"/>
            <a:ext cx="486955" cy="417390"/>
          </a:xfrm>
          <a:prstGeom prst="rect">
            <a:avLst/>
          </a:prstGeom>
        </p:spPr>
      </p:pic>
      <p:pic>
        <p:nvPicPr>
          <p:cNvPr id="4" name="Audio 3">
            <a:hlinkClick r:id="" action="ppaction://media"/>
            <a:extLst>
              <a:ext uri="{FF2B5EF4-FFF2-40B4-BE49-F238E27FC236}">
                <a16:creationId xmlns:a16="http://schemas.microsoft.com/office/drawing/2014/main" id="{DFF5C1CB-30D3-4257-AD80-CB65814E1E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A61D2718-065F-4EAB-8BE9-2714DEB51755}"/>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230CC2F5-3440-4EB1-9F76-625002F765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3262154102"/>
      </p:ext>
    </p:extLst>
  </p:cSld>
  <p:clrMapOvr>
    <a:masterClrMapping/>
  </p:clrMapOvr>
  <mc:AlternateContent xmlns:mc="http://schemas.openxmlformats.org/markup-compatibility/2006" xmlns:p14="http://schemas.microsoft.com/office/powerpoint/2010/main">
    <mc:Choice Requires="p14">
      <p:transition spd="slow" p14:dur="2000" advTm="62181"/>
    </mc:Choice>
    <mc:Fallback xmlns="">
      <p:transition spd="slow" advTm="62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134418"/>
            <a:ext cx="12166326" cy="1148080"/>
          </a:xfrm>
        </p:spPr>
        <p:txBody>
          <a:bodyPr anchor="ctr" anchorCtr="0">
            <a:normAutofit/>
          </a:bodyPr>
          <a:lstStyle/>
          <a:p>
            <a:r>
              <a:rPr lang="en-AU" sz="3600" dirty="0">
                <a:latin typeface="Open sans"/>
              </a:rPr>
              <a:t> </a:t>
            </a:r>
            <a:r>
              <a:rPr lang="en-AU" sz="2800" dirty="0">
                <a:latin typeface="Open sans"/>
              </a:rPr>
              <a:t>Section 10 – Information Systems </a:t>
            </a:r>
            <a:br>
              <a:rPr lang="en-AU" sz="2800" dirty="0">
                <a:latin typeface="Open sans"/>
              </a:rPr>
            </a:br>
            <a:r>
              <a:rPr lang="en-AU" sz="2800" dirty="0">
                <a:latin typeface="Open sans"/>
              </a:rPr>
              <a:t>Management and Cybersecurity</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58119"/>
            <a:ext cx="11810578" cy="4724370"/>
          </a:xfrm>
          <a:prstGeom prst="rect">
            <a:avLst/>
          </a:prstGeom>
          <a:noFill/>
        </p:spPr>
        <p:txBody>
          <a:bodyPr wrap="square" rtlCol="0">
            <a:spAutoFit/>
          </a:bodyPr>
          <a:lstStyle/>
          <a:p>
            <a:r>
              <a:rPr lang="en-AU" b="1" dirty="0"/>
              <a:t>10.2.2 Does the integrator have trained personnel that understand the cybersecurity management system? Does the integrator have a cross functional team responsible for cybersecurity? Are these personnel expected to have on-going training to stay current with cybersecurity threats and best practices? Does management demonstrate support and investment in having a valid and current CSMS including qualified personnel? </a:t>
            </a:r>
          </a:p>
          <a:p>
            <a:endParaRPr lang="en-AU" sz="800" dirty="0"/>
          </a:p>
          <a:p>
            <a:pPr marL="285750" indent="-285750">
              <a:buFont typeface="Arial" panose="020B0604020202020204" pitchFamily="34" charset="0"/>
              <a:buChar char="•"/>
            </a:pPr>
            <a:r>
              <a:rPr lang="en-AU" sz="1700" dirty="0"/>
              <a:t>The integrator should have identified a qualified responsible person for its CSMS as well as being responsible for continuing education to stay informed on new threats and methods to mitigate these new risks. </a:t>
            </a:r>
          </a:p>
          <a:p>
            <a:pPr marL="285750" indent="-285750">
              <a:buFont typeface="Arial" panose="020B0604020202020204" pitchFamily="34" charset="0"/>
              <a:buChar char="•"/>
            </a:pPr>
            <a:r>
              <a:rPr lang="en-AU" sz="1700" dirty="0"/>
              <a:t>Cybersecurity involves the entire company and is not solely an IT function. </a:t>
            </a:r>
          </a:p>
          <a:p>
            <a:pPr marL="285750" indent="-285750">
              <a:buFont typeface="Arial" panose="020B0604020202020204" pitchFamily="34" charset="0"/>
              <a:buChar char="•"/>
            </a:pPr>
            <a:r>
              <a:rPr lang="en-AU" sz="1700" dirty="0"/>
              <a:t>The cybersecurity team should have executive sponsorship, technical team members, and HR. Integrator should also consider retaining security consultants to assist when needed. </a:t>
            </a:r>
          </a:p>
          <a:p>
            <a:pPr marL="285750" indent="-285750">
              <a:buFont typeface="Arial" panose="020B0604020202020204" pitchFamily="34" charset="0"/>
              <a:buChar char="•"/>
            </a:pPr>
            <a:r>
              <a:rPr lang="en-AU" sz="1700" dirty="0"/>
              <a:t>Since cybersecurity involves hardware, software, people and practices, the integrator will most likely need a cybersecurity team with defined roles and responsibilities. </a:t>
            </a:r>
          </a:p>
          <a:p>
            <a:pPr marL="285750" indent="-285750">
              <a:buFont typeface="Arial" panose="020B0604020202020204" pitchFamily="34" charset="0"/>
              <a:buChar char="•"/>
            </a:pPr>
            <a:r>
              <a:rPr lang="en-AU" sz="1700" dirty="0"/>
              <a:t>The integrator must maintain documentation of training for personnel responsible for maintaining its cybersecurity policies and CSMS. </a:t>
            </a:r>
          </a:p>
          <a:p>
            <a:pPr marL="285750" indent="-285750">
              <a:buFont typeface="Arial" panose="020B0604020202020204" pitchFamily="34" charset="0"/>
              <a:buChar char="•"/>
            </a:pPr>
            <a:r>
              <a:rPr lang="en-AU" sz="1700" dirty="0"/>
              <a:t>The integrator must maintain documentation of personnel training of cybersecurity practices and policies. All personnel should sign an agreement that they understand and will adhere to these practices and policies. </a:t>
            </a:r>
          </a:p>
          <a:p>
            <a:pPr marL="285750" indent="-285750">
              <a:buFont typeface="Arial" panose="020B0604020202020204" pitchFamily="34" charset="0"/>
              <a:buChar char="•"/>
            </a:pPr>
            <a:r>
              <a:rPr lang="en-AU" sz="1700" dirty="0"/>
              <a:t>The integrator should be able to demonstrate an ongoing investment of time and money in cybersecurity by management. </a:t>
            </a:r>
          </a:p>
          <a:p>
            <a:pPr marL="285750" indent="-285750">
              <a:buFont typeface="Arial" panose="020B0604020202020204" pitchFamily="34" charset="0"/>
              <a:buChar char="•"/>
            </a:pPr>
            <a:r>
              <a:rPr lang="en-AU" sz="1700" dirty="0"/>
              <a:t>Integrator’s management should demonstrate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pic>
        <p:nvPicPr>
          <p:cNvPr id="4" name="Audio 3">
            <a:hlinkClick r:id="" action="ppaction://media"/>
            <a:extLst>
              <a:ext uri="{FF2B5EF4-FFF2-40B4-BE49-F238E27FC236}">
                <a16:creationId xmlns:a16="http://schemas.microsoft.com/office/drawing/2014/main" id="{5C3005CC-1336-4F53-A25A-4C9BEEAEF3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10" name="Footer Placeholder 4">
            <a:extLst>
              <a:ext uri="{FF2B5EF4-FFF2-40B4-BE49-F238E27FC236}">
                <a16:creationId xmlns:a16="http://schemas.microsoft.com/office/drawing/2014/main" id="{DA3AE0EE-B156-4144-9270-F19E02101438}"/>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1" name="Picture 10">
            <a:extLst>
              <a:ext uri="{FF2B5EF4-FFF2-40B4-BE49-F238E27FC236}">
                <a16:creationId xmlns:a16="http://schemas.microsoft.com/office/drawing/2014/main" id="{29881E44-8C43-4047-912B-F209BDE01C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Tree>
    <p:extLst>
      <p:ext uri="{BB962C8B-B14F-4D97-AF65-F5344CB8AC3E}">
        <p14:creationId xmlns:p14="http://schemas.microsoft.com/office/powerpoint/2010/main" val="2958730021"/>
      </p:ext>
    </p:extLst>
  </p:cSld>
  <p:clrMapOvr>
    <a:masterClrMapping/>
  </p:clrMapOvr>
  <mc:AlternateContent xmlns:mc="http://schemas.openxmlformats.org/markup-compatibility/2006" xmlns:p14="http://schemas.microsoft.com/office/powerpoint/2010/main">
    <mc:Choice Requires="p14">
      <p:transition spd="slow" p14:dur="2000" advTm="86101"/>
    </mc:Choice>
    <mc:Fallback xmlns="">
      <p:transition spd="slow" advTm="8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ile PM Foundations V2.00 Student Notes.potx" id="{18118CB5-EC95-4808-A758-C61388C0D817}" vid="{6EF21A70-5A3D-4CFB-8903-1EB2E9983C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13751</TotalTime>
  <Words>2778</Words>
  <Application>Microsoft Office PowerPoint</Application>
  <PresentationFormat>Widescreen</PresentationFormat>
  <Paragraphs>139</Paragraphs>
  <Slides>11</Slides>
  <Notes>11</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Courier New</vt:lpstr>
      <vt:lpstr>Open sans</vt:lpstr>
      <vt:lpstr>Office Theme</vt:lpstr>
      <vt:lpstr>CSIA BP&amp;B Webinar Series Module 5 Service and Support - Information Systems Management and Cybersecurity</vt:lpstr>
      <vt:lpstr> Your Presenter  Tom Sulda BEng (Hons), Grad Cert Mgt, Dip PM  CSIA Certified BP&amp;B Auditor </vt:lpstr>
      <vt:lpstr> Today’s Presentation Covers……</vt:lpstr>
      <vt:lpstr> Today’s Presentation Covers……</vt:lpstr>
      <vt:lpstr> Section 9 – Service and Support </vt:lpstr>
      <vt:lpstr> Section 9 – Service and Support </vt:lpstr>
      <vt:lpstr> Section 10 – Information Systems  Management and Cybersecurity</vt:lpstr>
      <vt:lpstr> Section 10 – Information Systems  Management and Cybersecurity</vt:lpstr>
      <vt:lpstr> Section 10 – Information Systems  Management and Cybersecurity</vt:lpstr>
      <vt:lpstr> Section 10 – Information Systems  Management and Cybersecurity</vt:lpstr>
      <vt:lpstr>  Improvement Suggestions? Contact tom@latsa.com.au  Thanks for listening in…. Have a great 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Sulda</dc:creator>
  <cp:lastModifiedBy>Gabbert, Jill</cp:lastModifiedBy>
  <cp:revision>365</cp:revision>
  <cp:lastPrinted>2018-01-03T04:36:40Z</cp:lastPrinted>
  <dcterms:created xsi:type="dcterms:W3CDTF">2017-03-02T01:02:27Z</dcterms:created>
  <dcterms:modified xsi:type="dcterms:W3CDTF">2019-04-08T20:26:22Z</dcterms:modified>
</cp:coreProperties>
</file>